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jpg"/>
  <Override PartName="/ppt/media/image7.jpg" ContentType="image/jpg"/>
  <Override PartName="/ppt/media/image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3"/>
  </p:notesMasterIdLst>
  <p:sldIdLst>
    <p:sldId id="269" r:id="rId2"/>
    <p:sldId id="270" r:id="rId3"/>
    <p:sldId id="271" r:id="rId4"/>
    <p:sldId id="272" r:id="rId5"/>
    <p:sldId id="315" r:id="rId6"/>
    <p:sldId id="316" r:id="rId7"/>
    <p:sldId id="317" r:id="rId8"/>
    <p:sldId id="318" r:id="rId9"/>
    <p:sldId id="319" r:id="rId10"/>
    <p:sldId id="321" r:id="rId11"/>
    <p:sldId id="322" r:id="rId12"/>
    <p:sldId id="323" r:id="rId13"/>
    <p:sldId id="324" r:id="rId14"/>
    <p:sldId id="325" r:id="rId15"/>
    <p:sldId id="327" r:id="rId16"/>
    <p:sldId id="326" r:id="rId17"/>
    <p:sldId id="328" r:id="rId18"/>
    <p:sldId id="329" r:id="rId19"/>
    <p:sldId id="330" r:id="rId20"/>
    <p:sldId id="331" r:id="rId21"/>
    <p:sldId id="265" r:id="rId22"/>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4" d="100"/>
          <a:sy n="64" d="100"/>
        </p:scale>
        <p:origin x="140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68EE2E93-62F2-481B-B8A6-823A9AD32F06}" type="datetimeFigureOut">
              <a:rPr lang="es-MX" smtClean="0"/>
              <a:t>04/02/2019</a:t>
            </a:fld>
            <a:endParaRPr lang="es-MX"/>
          </a:p>
        </p:txBody>
      </p:sp>
      <p:sp>
        <p:nvSpPr>
          <p:cNvPr id="4" name="Marcador de imagen de diapositiva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28418068-5439-47E6-9BB8-C3AA9F403285}" type="slidenum">
              <a:rPr lang="es-MX" smtClean="0"/>
              <a:t>‹Nº›</a:t>
            </a:fld>
            <a:endParaRPr lang="es-MX"/>
          </a:p>
        </p:txBody>
      </p:sp>
    </p:spTree>
    <p:extLst>
      <p:ext uri="{BB962C8B-B14F-4D97-AF65-F5344CB8AC3E}">
        <p14:creationId xmlns:p14="http://schemas.microsoft.com/office/powerpoint/2010/main" val="395920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28418068-5439-47E6-9BB8-C3AA9F403285}" type="slidenum">
              <a:rPr lang="es-MX" smtClean="0"/>
              <a:t>1</a:t>
            </a:fld>
            <a:endParaRPr lang="es-MX"/>
          </a:p>
        </p:txBody>
      </p:sp>
    </p:spTree>
    <p:extLst>
      <p:ext uri="{BB962C8B-B14F-4D97-AF65-F5344CB8AC3E}">
        <p14:creationId xmlns:p14="http://schemas.microsoft.com/office/powerpoint/2010/main" val="198229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5239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780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0955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9243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ABB9B27-4D02-2940-AED5-BC8F2B3B1507}" type="datetimeFigureOut">
              <a:rPr lang="en-US" smtClean="0"/>
              <a:t>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0713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3663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Editar los estilos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Editar los estilos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smtClean="0"/>
              <a:t>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773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smtClean="0"/>
              <a:t>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8834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9490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C1EB8CB6-48D8-4E47-B0D3-B56230F429D0}"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4025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EF716D3-DCE8-CC45-8106-AE5DFCD073F9}" type="datetimeFigureOut">
              <a:rPr lang="en-US" smtClean="0"/>
              <a:t>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2536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D9FFFB4-400D-1240-AB24-6F86C96D4DFB}" type="datetimeFigureOut">
              <a:rPr lang="en-US" smtClean="0"/>
              <a:t>2/4/2019</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7236056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13" Type="http://schemas.openxmlformats.org/officeDocument/2006/relationships/image" Target="../media/image3.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bject 3"/>
          <p:cNvSpPr/>
          <p:nvPr/>
        </p:nvSpPr>
        <p:spPr>
          <a:xfrm>
            <a:off x="0" y="114300"/>
            <a:ext cx="10058400" cy="7543800"/>
          </a:xfrm>
          <a:prstGeom prst="rect">
            <a:avLst/>
          </a:prstGeom>
          <a:blipFill>
            <a:blip r:embed="rId3" cstate="print"/>
            <a:stretch>
              <a:fillRect/>
            </a:stretch>
          </a:blipFill>
        </p:spPr>
        <p:txBody>
          <a:bodyPr wrap="square" lIns="0" tIns="0" rIns="0" bIns="0" rtlCol="0">
            <a:noAutofit/>
          </a:bodyPr>
          <a:lstStyle/>
          <a:p>
            <a:endParaRPr sz="1980"/>
          </a:p>
        </p:txBody>
      </p:sp>
      <p:sp>
        <p:nvSpPr>
          <p:cNvPr id="4" name="object 4"/>
          <p:cNvSpPr/>
          <p:nvPr/>
        </p:nvSpPr>
        <p:spPr>
          <a:xfrm>
            <a:off x="9304021" y="114300"/>
            <a:ext cx="754379" cy="6035040"/>
          </a:xfrm>
          <a:custGeom>
            <a:avLst/>
            <a:gdLst/>
            <a:ahLst/>
            <a:cxnLst/>
            <a:rect l="l" t="t" r="r" b="b"/>
            <a:pathLst>
              <a:path w="685799" h="5486400">
                <a:moveTo>
                  <a:pt x="0" y="5486400"/>
                </a:moveTo>
                <a:lnTo>
                  <a:pt x="685799" y="5486400"/>
                </a:lnTo>
                <a:lnTo>
                  <a:pt x="685799" y="0"/>
                </a:lnTo>
                <a:lnTo>
                  <a:pt x="0" y="0"/>
                </a:lnTo>
                <a:lnTo>
                  <a:pt x="0" y="548640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p:spPr>
        <p:txBody>
          <a:bodyPr wrap="square" lIns="0" tIns="0" rIns="0" bIns="0" rtlCol="0">
            <a:noAutofit/>
          </a:bodyPr>
          <a:lstStyle/>
          <a:p>
            <a:endParaRPr sz="1980"/>
          </a:p>
        </p:txBody>
      </p:sp>
      <p:sp>
        <p:nvSpPr>
          <p:cNvPr id="5" name="object 5"/>
          <p:cNvSpPr/>
          <p:nvPr/>
        </p:nvSpPr>
        <p:spPr>
          <a:xfrm>
            <a:off x="9304021" y="6903720"/>
            <a:ext cx="754379" cy="754378"/>
          </a:xfrm>
          <a:custGeom>
            <a:avLst/>
            <a:gdLst/>
            <a:ahLst/>
            <a:cxnLst/>
            <a:rect l="l" t="t" r="r" b="b"/>
            <a:pathLst>
              <a:path w="685799" h="685798">
                <a:moveTo>
                  <a:pt x="685799" y="0"/>
                </a:moveTo>
                <a:lnTo>
                  <a:pt x="0" y="0"/>
                </a:lnTo>
                <a:lnTo>
                  <a:pt x="0" y="685798"/>
                </a:lnTo>
                <a:lnTo>
                  <a:pt x="685799" y="685798"/>
                </a:lnTo>
                <a:lnTo>
                  <a:pt x="685799" y="0"/>
                </a:lnTo>
                <a:close/>
              </a:path>
            </a:pathLst>
          </a:custGeom>
          <a:solidFill>
            <a:srgbClr val="002060"/>
          </a:solidFill>
        </p:spPr>
        <p:txBody>
          <a:bodyPr wrap="square" lIns="0" tIns="0" rIns="0" bIns="0" rtlCol="0">
            <a:noAutofit/>
          </a:bodyPr>
          <a:lstStyle/>
          <a:p>
            <a:endParaRPr sz="1980"/>
          </a:p>
        </p:txBody>
      </p:sp>
      <p:sp>
        <p:nvSpPr>
          <p:cNvPr id="6" name="object 6"/>
          <p:cNvSpPr/>
          <p:nvPr/>
        </p:nvSpPr>
        <p:spPr>
          <a:xfrm>
            <a:off x="9304020" y="6149340"/>
            <a:ext cx="754380" cy="754380"/>
          </a:xfrm>
          <a:custGeom>
            <a:avLst/>
            <a:gdLst/>
            <a:ahLst/>
            <a:cxnLst/>
            <a:rect l="l" t="t" r="r" b="b"/>
            <a:pathLst>
              <a:path w="685800" h="685800">
                <a:moveTo>
                  <a:pt x="685799" y="0"/>
                </a:moveTo>
                <a:lnTo>
                  <a:pt x="0" y="0"/>
                </a:lnTo>
                <a:lnTo>
                  <a:pt x="0" y="685800"/>
                </a:lnTo>
                <a:lnTo>
                  <a:pt x="685799" y="685800"/>
                </a:lnTo>
                <a:lnTo>
                  <a:pt x="685799" y="0"/>
                </a:lnTo>
                <a:close/>
              </a:path>
            </a:pathLst>
          </a:custGeom>
          <a:solidFill>
            <a:srgbClr val="00B0F0"/>
          </a:solidFill>
        </p:spPr>
        <p:txBody>
          <a:bodyPr wrap="square" lIns="0" tIns="0" rIns="0" bIns="0" rtlCol="0">
            <a:noAutofit/>
          </a:bodyPr>
          <a:lstStyle/>
          <a:p>
            <a:endParaRPr sz="1980"/>
          </a:p>
        </p:txBody>
      </p:sp>
      <p:sp>
        <p:nvSpPr>
          <p:cNvPr id="2" name="object 2"/>
          <p:cNvSpPr txBox="1"/>
          <p:nvPr/>
        </p:nvSpPr>
        <p:spPr>
          <a:xfrm>
            <a:off x="419100" y="4556760"/>
            <a:ext cx="7810500" cy="1381343"/>
          </a:xfrm>
          <a:prstGeom prst="rect">
            <a:avLst/>
          </a:prstGeom>
        </p:spPr>
        <p:txBody>
          <a:bodyPr wrap="square" lIns="0" tIns="0" rIns="0" bIns="0" rtlCol="0">
            <a:noAutofit/>
          </a:bodyPr>
          <a:lstStyle/>
          <a:p>
            <a:pPr marL="13970" marR="100634">
              <a:lnSpc>
                <a:spcPts val="5110"/>
              </a:lnSpc>
              <a:spcBef>
                <a:spcPts val="255"/>
              </a:spcBef>
            </a:pPr>
            <a:r>
              <a:rPr lang="es-MX" sz="4840" b="1" spc="-516" dirty="0">
                <a:solidFill>
                  <a:srgbClr val="D1282D"/>
                </a:solidFill>
                <a:latin typeface="Cambria"/>
                <a:cs typeface="Cambria"/>
              </a:rPr>
              <a:t>            </a:t>
            </a:r>
            <a:r>
              <a:rPr lang="es-MX" sz="4840" b="1" spc="-516" dirty="0">
                <a:solidFill>
                  <a:schemeClr val="accent5">
                    <a:lumMod val="50000"/>
                  </a:schemeClr>
                </a:solidFill>
                <a:latin typeface="Cambria"/>
                <a:cs typeface="Cambria"/>
              </a:rPr>
              <a:t>Suministros  de  T</a:t>
            </a:r>
            <a:r>
              <a:rPr lang="es-MX" sz="4840" b="1" spc="-98" dirty="0">
                <a:solidFill>
                  <a:schemeClr val="accent5">
                    <a:lumMod val="50000"/>
                  </a:schemeClr>
                </a:solidFill>
                <a:latin typeface="Cambria"/>
                <a:cs typeface="Cambria"/>
              </a:rPr>
              <a:t>e</a:t>
            </a:r>
            <a:r>
              <a:rPr lang="es-MX" sz="4840" b="1" spc="-103" dirty="0">
                <a:solidFill>
                  <a:schemeClr val="accent5">
                    <a:lumMod val="50000"/>
                  </a:schemeClr>
                </a:solidFill>
                <a:latin typeface="Cambria"/>
                <a:cs typeface="Cambria"/>
              </a:rPr>
              <a:t>c</a:t>
            </a:r>
            <a:r>
              <a:rPr lang="es-MX" sz="4840" b="1" spc="-110" dirty="0">
                <a:solidFill>
                  <a:schemeClr val="accent5">
                    <a:lumMod val="50000"/>
                  </a:schemeClr>
                </a:solidFill>
                <a:latin typeface="Cambria"/>
                <a:cs typeface="Cambria"/>
              </a:rPr>
              <a:t>no</a:t>
            </a:r>
            <a:r>
              <a:rPr lang="es-MX" sz="4840" b="1" spc="-103" dirty="0">
                <a:solidFill>
                  <a:schemeClr val="accent5">
                    <a:lumMod val="50000"/>
                  </a:schemeClr>
                </a:solidFill>
                <a:latin typeface="Cambria"/>
                <a:cs typeface="Cambria"/>
              </a:rPr>
              <a:t>l</a:t>
            </a:r>
            <a:r>
              <a:rPr lang="es-MX" sz="4840" b="1" spc="-110" dirty="0">
                <a:solidFill>
                  <a:schemeClr val="accent5">
                    <a:lumMod val="50000"/>
                  </a:schemeClr>
                </a:solidFill>
                <a:latin typeface="Cambria"/>
                <a:cs typeface="Cambria"/>
              </a:rPr>
              <a:t>o</a:t>
            </a:r>
            <a:r>
              <a:rPr lang="es-MX" sz="4840" b="1" spc="-114" dirty="0">
                <a:solidFill>
                  <a:schemeClr val="accent5">
                    <a:lumMod val="50000"/>
                  </a:schemeClr>
                </a:solidFill>
                <a:latin typeface="Cambria"/>
                <a:cs typeface="Cambria"/>
              </a:rPr>
              <a:t>g</a:t>
            </a:r>
            <a:r>
              <a:rPr lang="es-MX" sz="4840" b="1" spc="-110" dirty="0">
                <a:solidFill>
                  <a:schemeClr val="accent5">
                    <a:lumMod val="50000"/>
                  </a:schemeClr>
                </a:solidFill>
                <a:latin typeface="Cambria"/>
                <a:cs typeface="Cambria"/>
              </a:rPr>
              <a:t>ía</a:t>
            </a:r>
            <a:r>
              <a:rPr lang="es-MX" sz="4840" b="1" dirty="0">
                <a:solidFill>
                  <a:schemeClr val="accent5">
                    <a:lumMod val="50000"/>
                  </a:schemeClr>
                </a:solidFill>
                <a:latin typeface="Cambria"/>
                <a:cs typeface="Cambria"/>
              </a:rPr>
              <a:t>s</a:t>
            </a:r>
            <a:r>
              <a:rPr sz="4840" b="1" spc="-246" dirty="0">
                <a:solidFill>
                  <a:schemeClr val="accent5">
                    <a:lumMod val="50000"/>
                  </a:schemeClr>
                </a:solidFill>
                <a:latin typeface="Cambria"/>
                <a:cs typeface="Cambria"/>
              </a:rPr>
              <a:t> </a:t>
            </a:r>
            <a:endParaRPr sz="4840" dirty="0">
              <a:solidFill>
                <a:schemeClr val="accent5">
                  <a:lumMod val="50000"/>
                </a:schemeClr>
              </a:solidFill>
              <a:latin typeface="Cambria"/>
              <a:cs typeface="Cambria"/>
            </a:endParaRPr>
          </a:p>
        </p:txBody>
      </p:sp>
      <p:sp>
        <p:nvSpPr>
          <p:cNvPr id="8" name="object 5">
            <a:extLst>
              <a:ext uri="{FF2B5EF4-FFF2-40B4-BE49-F238E27FC236}">
                <a16:creationId xmlns:a16="http://schemas.microsoft.com/office/drawing/2014/main" id="{016C3E35-E1CF-43BF-9AB3-67910FA70B6E}"/>
              </a:ext>
            </a:extLst>
          </p:cNvPr>
          <p:cNvSpPr txBox="1"/>
          <p:nvPr/>
        </p:nvSpPr>
        <p:spPr>
          <a:xfrm>
            <a:off x="5410200" y="5835985"/>
            <a:ext cx="3589797" cy="1822113"/>
          </a:xfrm>
          <a:prstGeom prst="rect">
            <a:avLst/>
          </a:prstGeom>
        </p:spPr>
        <p:txBody>
          <a:bodyPr wrap="square" lIns="0" tIns="0" rIns="0" bIns="0" rtlCol="0">
            <a:noAutofit/>
          </a:bodyPr>
          <a:lstStyle/>
          <a:p>
            <a:pPr marL="12700" marR="25146">
              <a:lnSpc>
                <a:spcPct val="90738"/>
              </a:lnSpc>
              <a:spcBef>
                <a:spcPts val="25"/>
              </a:spcBef>
            </a:pPr>
            <a:r>
              <a:rPr b="1" spc="0" dirty="0">
                <a:solidFill>
                  <a:srgbClr val="0D0D0D"/>
                </a:solidFill>
                <a:latin typeface="Segoe UI Symbol" panose="020B0502040204020203" pitchFamily="34" charset="0"/>
                <a:ea typeface="Segoe UI Symbol" panose="020B0502040204020203" pitchFamily="34" charset="0"/>
                <a:cs typeface="Tw Cen MT"/>
              </a:rPr>
              <a:t>Contactos:</a:t>
            </a:r>
            <a:endParaRPr b="1" dirty="0">
              <a:latin typeface="Segoe UI Symbol" panose="020B0502040204020203" pitchFamily="34" charset="0"/>
              <a:ea typeface="Segoe UI Symbol" panose="020B0502040204020203" pitchFamily="34" charset="0"/>
              <a:cs typeface="Tw Cen MT"/>
            </a:endParaRPr>
          </a:p>
          <a:p>
            <a:pPr marL="12700" marR="25146">
              <a:lnSpc>
                <a:spcPct val="90738"/>
              </a:lnSpc>
              <a:spcBef>
                <a:spcPts val="330"/>
              </a:spcBef>
            </a:pPr>
            <a:r>
              <a:rPr lang="es-MX" b="1" spc="23" dirty="0">
                <a:solidFill>
                  <a:srgbClr val="0D0D0D"/>
                </a:solidFill>
                <a:latin typeface="Segoe UI Symbol" panose="020B0502040204020203" pitchFamily="34" charset="0"/>
                <a:ea typeface="Segoe UI Symbol" panose="020B0502040204020203" pitchFamily="34" charset="0"/>
                <a:cs typeface="Tw Cen MT"/>
              </a:rPr>
              <a:t>Miguel Aguirre Yépez </a:t>
            </a:r>
          </a:p>
          <a:p>
            <a:pPr marL="12700" marR="25146">
              <a:lnSpc>
                <a:spcPct val="90738"/>
              </a:lnSpc>
              <a:spcBef>
                <a:spcPts val="330"/>
              </a:spcBef>
            </a:pPr>
            <a:r>
              <a:rPr b="1" spc="0" dirty="0">
                <a:solidFill>
                  <a:srgbClr val="0D0D0D"/>
                </a:solidFill>
                <a:latin typeface="Segoe UI Symbol" panose="020B0502040204020203" pitchFamily="34" charset="0"/>
                <a:ea typeface="Segoe UI Symbol" panose="020B0502040204020203" pitchFamily="34" charset="0"/>
                <a:cs typeface="Tw Cen MT"/>
              </a:rPr>
              <a:t>Cel.</a:t>
            </a:r>
            <a:r>
              <a:rPr b="1" spc="20" dirty="0">
                <a:solidFill>
                  <a:srgbClr val="0D0D0D"/>
                </a:solidFill>
                <a:latin typeface="Segoe UI Symbol" panose="020B0502040204020203" pitchFamily="34" charset="0"/>
                <a:ea typeface="Segoe UI Symbol" panose="020B0502040204020203" pitchFamily="34" charset="0"/>
                <a:cs typeface="Tw Cen MT"/>
              </a:rPr>
              <a:t> </a:t>
            </a:r>
            <a:r>
              <a:rPr lang="es-MX" b="1" dirty="0">
                <a:solidFill>
                  <a:srgbClr val="0D0D0D"/>
                </a:solidFill>
                <a:latin typeface="Segoe UI Symbol" panose="020B0502040204020203" pitchFamily="34" charset="0"/>
                <a:ea typeface="Segoe UI Symbol" panose="020B0502040204020203" pitchFamily="34" charset="0"/>
                <a:cs typeface="Tw Cen MT"/>
              </a:rPr>
              <a:t>938 136 5150 – 983 139 5649</a:t>
            </a:r>
          </a:p>
          <a:p>
            <a:pPr marL="12700" marR="25146">
              <a:lnSpc>
                <a:spcPct val="90738"/>
              </a:lnSpc>
              <a:spcBef>
                <a:spcPts val="330"/>
              </a:spcBef>
            </a:pPr>
            <a:r>
              <a:rPr lang="es-MX" b="1" dirty="0">
                <a:solidFill>
                  <a:srgbClr val="0D0D0D"/>
                </a:solidFill>
                <a:latin typeface="Segoe UI Symbol" panose="020B0502040204020203" pitchFamily="34" charset="0"/>
                <a:ea typeface="Segoe UI Symbol" panose="020B0502040204020203" pitchFamily="34" charset="0"/>
                <a:cs typeface="Tw Cen MT"/>
              </a:rPr>
              <a:t>kaizen.ingenieria@outlook.com</a:t>
            </a:r>
            <a:endParaRPr b="1" dirty="0">
              <a:latin typeface="Segoe UI Symbol" panose="020B0502040204020203" pitchFamily="34" charset="0"/>
              <a:ea typeface="Segoe UI Symbol" panose="020B0502040204020203" pitchFamily="34" charset="0"/>
              <a:cs typeface="Tw Cen MT"/>
            </a:endParaRPr>
          </a:p>
        </p:txBody>
      </p:sp>
      <p:pic>
        <p:nvPicPr>
          <p:cNvPr id="10" name="Imagen 9">
            <a:extLst>
              <a:ext uri="{FF2B5EF4-FFF2-40B4-BE49-F238E27FC236}">
                <a16:creationId xmlns:a16="http://schemas.microsoft.com/office/drawing/2014/main" id="{F0592A79-9374-4DF0-817C-E320167A77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57200"/>
            <a:ext cx="4253132" cy="3818505"/>
          </a:xfrm>
          <a:prstGeom prst="rect">
            <a:avLst/>
          </a:prstGeom>
          <a:effectLst>
            <a:softEdge rad="38100"/>
          </a:effectLst>
        </p:spPr>
      </p:pic>
      <p:pic>
        <p:nvPicPr>
          <p:cNvPr id="12" name="Imagen 11">
            <a:extLst>
              <a:ext uri="{FF2B5EF4-FFF2-40B4-BE49-F238E27FC236}">
                <a16:creationId xmlns:a16="http://schemas.microsoft.com/office/drawing/2014/main" id="{D1458D83-2C54-435A-91C3-14FDA30FEFF7}"/>
              </a:ext>
            </a:extLst>
          </p:cNvPr>
          <p:cNvPicPr>
            <a:picLocks noChangeAspect="1"/>
          </p:cNvPicPr>
          <p:nvPr/>
        </p:nvPicPr>
        <p:blipFill rotWithShape="1">
          <a:blip r:embed="rId5">
            <a:extLst>
              <a:ext uri="{28A0092B-C50C-407E-A947-70E740481C1C}">
                <a14:useLocalDpi xmlns:a14="http://schemas.microsoft.com/office/drawing/2010/main" val="0"/>
              </a:ext>
            </a:extLst>
          </a:blip>
          <a:srcRect r="48485"/>
          <a:stretch/>
        </p:blipFill>
        <p:spPr>
          <a:xfrm>
            <a:off x="76201" y="6657582"/>
            <a:ext cx="5181599" cy="1011512"/>
          </a:xfrm>
          <a:prstGeom prst="rect">
            <a:avLst/>
          </a:prstGeom>
        </p:spPr>
      </p:pic>
    </p:spTree>
    <p:extLst>
      <p:ext uri="{BB962C8B-B14F-4D97-AF65-F5344CB8AC3E}">
        <p14:creationId xmlns:p14="http://schemas.microsoft.com/office/powerpoint/2010/main" val="80649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1000" y="457200"/>
            <a:ext cx="9296400" cy="2800767"/>
          </a:xfrm>
          <a:prstGeom prst="rect">
            <a:avLst/>
          </a:prstGeom>
        </p:spPr>
        <p:txBody>
          <a:bodyPr wrap="square">
            <a:spAutoFit/>
          </a:bodyPr>
          <a:lstStyle/>
          <a:p>
            <a:r>
              <a:rPr lang="es-MX" sz="3200" b="1" dirty="0">
                <a:solidFill>
                  <a:schemeClr val="accent1"/>
                </a:solidFill>
              </a:rPr>
              <a:t>SKY1001-I Flash Point -  automático y punto de prueba de fuego de productos petrolíferos</a:t>
            </a:r>
          </a:p>
          <a:p>
            <a:endParaRPr lang="es-MX" sz="2800" b="1" dirty="0">
              <a:solidFill>
                <a:srgbClr val="0070C0"/>
              </a:solidFill>
            </a:endParaRPr>
          </a:p>
          <a:p>
            <a:endParaRPr lang="es-MX" sz="2800" b="1" dirty="0"/>
          </a:p>
          <a:p>
            <a:br>
              <a:rPr lang="es-MX" sz="2800" dirty="0">
                <a:solidFill>
                  <a:srgbClr val="565656"/>
                </a:solidFill>
                <a:latin typeface="微软雅黑" panose="020B0503020204020204" pitchFamily="34" charset="-122"/>
                <a:ea typeface="微软雅黑" panose="020B0503020204020204" pitchFamily="34" charset="-122"/>
              </a:rPr>
            </a:br>
            <a:endParaRPr lang="es-MX" sz="2800" dirty="0"/>
          </a:p>
        </p:txBody>
      </p:sp>
      <p:pic>
        <p:nvPicPr>
          <p:cNvPr id="2050" name="Picture 2" descr="SKY1002-I Probador de punto de inflamaciÃ³n automÃ¡tico de productos derivados del petrÃ³leo">
            <a:extLst>
              <a:ext uri="{FF2B5EF4-FFF2-40B4-BE49-F238E27FC236}">
                <a16:creationId xmlns:a16="http://schemas.microsoft.com/office/drawing/2014/main" id="{465FFD39-7C21-42BC-BBB9-17AFA26C1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141"/>
            <a:ext cx="3990975"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0308F4C7-1AAE-48C6-926D-92B124406D3F}"/>
              </a:ext>
            </a:extLst>
          </p:cNvPr>
          <p:cNvSpPr/>
          <p:nvPr/>
        </p:nvSpPr>
        <p:spPr>
          <a:xfrm>
            <a:off x="95751" y="3429000"/>
            <a:ext cx="9962649" cy="4324261"/>
          </a:xfrm>
          <a:prstGeom prst="rect">
            <a:avLst/>
          </a:prstGeom>
        </p:spPr>
        <p:txBody>
          <a:bodyPr wrap="square">
            <a:spAutoFit/>
          </a:bodyPr>
          <a:lstStyle/>
          <a:p>
            <a:r>
              <a:rPr lang="es-MX" sz="1100" dirty="0">
                <a:solidFill>
                  <a:srgbClr val="666666"/>
                </a:solidFill>
                <a:latin typeface="arial" panose="020B0604020202020204" pitchFamily="34" charset="0"/>
              </a:rPr>
              <a:t>SKY1002-I cumple con GB / T261-2008, ASTM D93-02, y prueba el punto de inflamación de productos derivados del petróleo. El probador puede ser sensible para detectar el punto de inflamación y el punto de incendio, con una operación fácil y configuración de datos. El usuario final puede elegir cuatro modos. El resultado de la prueba es más precisión a través de la calibración de la presión atmosférica.</a:t>
            </a:r>
          </a:p>
          <a:p>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Entorno de prueba: temperatura ambiente-25 ℃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Rango de prueba: 40 ~ 370 ℃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Exactitud de medición: 0.1 ℃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Voltaje de trabajo: AC220V, 50HZ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Potencia de la máquina: 800W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Potencia de calentamiento: 500W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Temperatura de seguridad en modo de flash: EFP (empírico valor) + 20 ℃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Temperatura absolutamente segura: 400 ℃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Interfaz de operación en chino e inglés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Funciones de prueba del sistema; función de advertencia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Formas de refrigeración: refrigeración por aire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Detenga la prueba automáticamente cuando la temperatura termine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Cuatro modos: modo A, modo B (conforme a GB / T261-2008) y búsqueda, modo A, modo de búsqueda B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La presión atmosférica puede ser de entrada manual, resultados de calibración automáticos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Guardar 500 datos, comprobación fácil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Modo de encendido: encendido eléctrico (Encendido de platino, larga vida útil), encendido de gas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Suministro de aire: gas, gas natural (presión &lt;10 kPa)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Pantalla: pantalla LCD de matriz de puntos, 5 ''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Dimensiones físicas: 300 × 400 × 550; peso: 25KG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Impresora: complemento (opcional, especificado por nuestra empresa) </a:t>
            </a:r>
            <a:br>
              <a:rPr lang="es-MX" sz="1100" dirty="0">
                <a:solidFill>
                  <a:srgbClr val="666666"/>
                </a:solidFill>
                <a:latin typeface="arial" panose="020B0604020202020204" pitchFamily="34" charset="0"/>
              </a:rPr>
            </a:br>
            <a:r>
              <a:rPr lang="es-MX" sz="1100" dirty="0">
                <a:solidFill>
                  <a:srgbClr val="FF9400"/>
                </a:solidFill>
                <a:latin typeface="arial" panose="020B0604020202020204" pitchFamily="34" charset="0"/>
              </a:rPr>
              <a:t>●  </a:t>
            </a:r>
            <a:r>
              <a:rPr lang="es-MX" sz="1100" dirty="0">
                <a:solidFill>
                  <a:srgbClr val="666666"/>
                </a:solidFill>
                <a:latin typeface="arial" panose="020B0604020202020204" pitchFamily="34" charset="0"/>
              </a:rPr>
              <a:t>Puerto de comunicación: RS232</a:t>
            </a:r>
            <a:br>
              <a:rPr lang="es-MX" sz="1100" dirty="0">
                <a:solidFill>
                  <a:srgbClr val="666666"/>
                </a:solidFill>
                <a:latin typeface="arial" panose="020B0604020202020204" pitchFamily="34" charset="0"/>
              </a:rPr>
            </a:br>
            <a:r>
              <a:rPr lang="es-MX" sz="1100" dirty="0">
                <a:solidFill>
                  <a:srgbClr val="666666"/>
                </a:solidFill>
                <a:latin typeface="arial" panose="020B0604020202020204" pitchFamily="34" charset="0"/>
              </a:rPr>
              <a:t> </a:t>
            </a:r>
            <a:endParaRPr lang="es-MX" sz="1100" b="0" i="0" dirty="0">
              <a:solidFill>
                <a:srgbClr val="666666"/>
              </a:solidFill>
              <a:effectLst/>
              <a:latin typeface="arial" panose="020B0604020202020204" pitchFamily="34" charset="0"/>
            </a:endParaRPr>
          </a:p>
        </p:txBody>
      </p:sp>
      <p:pic>
        <p:nvPicPr>
          <p:cNvPr id="5" name="Imagen 4">
            <a:extLst>
              <a:ext uri="{FF2B5EF4-FFF2-40B4-BE49-F238E27FC236}">
                <a16:creationId xmlns:a16="http://schemas.microsoft.com/office/drawing/2014/main" id="{B4679043-4348-4E18-9ABD-05CCA49F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043" y="1365141"/>
            <a:ext cx="2133600" cy="1915568"/>
          </a:xfrm>
          <a:prstGeom prst="rect">
            <a:avLst/>
          </a:prstGeom>
          <a:effectLst>
            <a:softEdge rad="38100"/>
          </a:effectLst>
        </p:spPr>
      </p:pic>
    </p:spTree>
    <p:extLst>
      <p:ext uri="{BB962C8B-B14F-4D97-AF65-F5344CB8AC3E}">
        <p14:creationId xmlns:p14="http://schemas.microsoft.com/office/powerpoint/2010/main" val="154483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1000" y="457200"/>
            <a:ext cx="9296400" cy="954107"/>
          </a:xfrm>
          <a:prstGeom prst="rect">
            <a:avLst/>
          </a:prstGeom>
        </p:spPr>
        <p:txBody>
          <a:bodyPr wrap="square">
            <a:spAutoFit/>
          </a:bodyPr>
          <a:lstStyle/>
          <a:p>
            <a:r>
              <a:rPr lang="es-MX" sz="2800" b="1" dirty="0">
                <a:solidFill>
                  <a:schemeClr val="accent1"/>
                </a:solidFill>
              </a:rPr>
              <a:t>SKY1011-I Probador automático de residuos de </a:t>
            </a:r>
            <a:r>
              <a:rPr lang="es-MX" sz="2800" b="1" dirty="0" err="1">
                <a:solidFill>
                  <a:schemeClr val="accent1"/>
                </a:solidFill>
              </a:rPr>
              <a:t>microcarbón</a:t>
            </a:r>
            <a:r>
              <a:rPr lang="es-MX" sz="2800" b="1" dirty="0">
                <a:solidFill>
                  <a:schemeClr val="accent1"/>
                </a:solidFill>
              </a:rPr>
              <a:t> de productos petrolíferos</a:t>
            </a:r>
            <a:endParaRPr lang="es-MX" sz="4000" dirty="0">
              <a:solidFill>
                <a:schemeClr val="accent1"/>
              </a:solidFill>
            </a:endParaRPr>
          </a:p>
        </p:txBody>
      </p:sp>
      <p:pic>
        <p:nvPicPr>
          <p:cNvPr id="4098" name="Picture 2" descr="SKY1011-I Probador automÃ¡tico de residuos de microcarbÃ³n de productos petrolÃ­feros">
            <a:extLst>
              <a:ext uri="{FF2B5EF4-FFF2-40B4-BE49-F238E27FC236}">
                <a16:creationId xmlns:a16="http://schemas.microsoft.com/office/drawing/2014/main" id="{35145D26-E836-426C-990D-11DC97C86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11307"/>
            <a:ext cx="3990975" cy="2228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898F8259-42F1-4944-95DA-543C9558B5A2}"/>
              </a:ext>
            </a:extLst>
          </p:cNvPr>
          <p:cNvSpPr/>
          <p:nvPr/>
        </p:nvSpPr>
        <p:spPr>
          <a:xfrm>
            <a:off x="12032" y="3632136"/>
            <a:ext cx="9893968" cy="3539430"/>
          </a:xfrm>
          <a:prstGeom prst="rect">
            <a:avLst/>
          </a:prstGeom>
        </p:spPr>
        <p:txBody>
          <a:bodyPr wrap="square">
            <a:spAutoFit/>
          </a:bodyPr>
          <a:lstStyle/>
          <a:p>
            <a:r>
              <a:rPr lang="es-MX" sz="1600" dirty="0">
                <a:solidFill>
                  <a:srgbClr val="666666"/>
                </a:solidFill>
                <a:latin typeface="arial" panose="020B0604020202020204" pitchFamily="34" charset="0"/>
              </a:rPr>
              <a:t>SKY1011-IAutomatic micro </a:t>
            </a:r>
            <a:r>
              <a:rPr lang="es-MX" sz="1600" dirty="0" err="1">
                <a:solidFill>
                  <a:srgbClr val="666666"/>
                </a:solidFill>
                <a:latin typeface="arial" panose="020B0604020202020204" pitchFamily="34" charset="0"/>
              </a:rPr>
              <a:t>tester</a:t>
            </a:r>
            <a:r>
              <a:rPr lang="es-MX" sz="1600" dirty="0">
                <a:solidFill>
                  <a:srgbClr val="666666"/>
                </a:solidFill>
                <a:latin typeface="arial" panose="020B0604020202020204" pitchFamily="34" charset="0"/>
              </a:rPr>
              <a:t> de residuos de carbono de productos petrolíferos cumple con GB / T 17144, ISO 10370 y ASTM D4530 para analizar los residuos de carbono. El rango de prueba es 0.10% (m / m) - 30.0% (m / m), y el contenido de residuos de carbono es menor de 0.10% (m / m). De acuerdo con el método GB / T 6536, el usuario prepara un residuo de destilación al 10% (V / V) y luego prueba.</a:t>
            </a:r>
          </a:p>
          <a:p>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Pantalla táctil a color de 5.7 ", diálogo hombre-máquina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Funcionamiento  </a:t>
            </a:r>
            <a:r>
              <a:rPr lang="es-MX" sz="1600" dirty="0">
                <a:solidFill>
                  <a:srgbClr val="666666"/>
                </a:solidFill>
                <a:latin typeface="arial" panose="020B0604020202020204" pitchFamily="34" charset="0"/>
              </a:rPr>
              <a:t>automático para barrido, calefacción, temperatura y enfriamiento constantes, control de temperatura programado, interruptor de flujo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Alarma de exceso de temperatura, corte automáticamente el sistema de calefacción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Sistema de estabilización secundaria de voltaje incorporado, garantizar el tráfico preciso y estable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Los principales componentes de la ruta del gas se importan para garantizar la vida útil del equipo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Estructura del tanque de coque sin procesar, reparación y reemplazo conveniente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Valor de residuos de carbono calculado automáticamente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Almacenamiento de 10 datos de prueba, selección de datos históricos en cualquier momento </a:t>
            </a:r>
            <a:br>
              <a:rPr lang="es-MX" sz="1600" dirty="0">
                <a:solidFill>
                  <a:srgbClr val="666666"/>
                </a:solidFill>
                <a:latin typeface="arial" panose="020B0604020202020204" pitchFamily="34" charset="0"/>
              </a:rPr>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Puerto RS232 al sistema LIMS</a:t>
            </a:r>
            <a:endParaRPr lang="es-MX" sz="1600" b="0" i="0" dirty="0">
              <a:solidFill>
                <a:srgbClr val="666666"/>
              </a:solidFill>
              <a:effectLst/>
              <a:latin typeface="arial" panose="020B0604020202020204" pitchFamily="34" charset="0"/>
            </a:endParaRPr>
          </a:p>
        </p:txBody>
      </p:sp>
      <p:pic>
        <p:nvPicPr>
          <p:cNvPr id="5" name="Imagen 4">
            <a:extLst>
              <a:ext uri="{FF2B5EF4-FFF2-40B4-BE49-F238E27FC236}">
                <a16:creationId xmlns:a16="http://schemas.microsoft.com/office/drawing/2014/main" id="{47AE6553-1BE5-46BD-9193-12A7F7DA4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965483"/>
            <a:ext cx="2438400" cy="2189220"/>
          </a:xfrm>
          <a:prstGeom prst="rect">
            <a:avLst/>
          </a:prstGeom>
          <a:effectLst>
            <a:softEdge rad="38100"/>
          </a:effectLst>
        </p:spPr>
      </p:pic>
    </p:spTree>
    <p:extLst>
      <p:ext uri="{BB962C8B-B14F-4D97-AF65-F5344CB8AC3E}">
        <p14:creationId xmlns:p14="http://schemas.microsoft.com/office/powerpoint/2010/main" val="1277510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0999" y="32084"/>
            <a:ext cx="9296400" cy="954107"/>
          </a:xfrm>
          <a:prstGeom prst="rect">
            <a:avLst/>
          </a:prstGeom>
        </p:spPr>
        <p:txBody>
          <a:bodyPr wrap="square">
            <a:spAutoFit/>
          </a:bodyPr>
          <a:lstStyle/>
          <a:p>
            <a:r>
              <a:rPr lang="es-MX" sz="2800" b="1" dirty="0">
                <a:solidFill>
                  <a:schemeClr val="accent1"/>
                </a:solidFill>
              </a:rPr>
              <a:t>Probador de presión de vapor saturado automático SKY2002-I de productos petrolíferos</a:t>
            </a:r>
          </a:p>
        </p:txBody>
      </p:sp>
      <p:pic>
        <p:nvPicPr>
          <p:cNvPr id="5122" name="Picture 2" descr="Probador de presiÃ³n de vapor saturado automÃ¡tico SKY2002-I de productos petrolÃ­feros">
            <a:extLst>
              <a:ext uri="{FF2B5EF4-FFF2-40B4-BE49-F238E27FC236}">
                <a16:creationId xmlns:a16="http://schemas.microsoft.com/office/drawing/2014/main" id="{B2276291-3D30-4FF2-B3ED-14B9EC3DB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990975"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5F730A8-3DCA-4BF1-8ABD-9524297ECC85}"/>
              </a:ext>
            </a:extLst>
          </p:cNvPr>
          <p:cNvSpPr/>
          <p:nvPr/>
        </p:nvSpPr>
        <p:spPr>
          <a:xfrm>
            <a:off x="152400" y="3216001"/>
            <a:ext cx="10058400" cy="4524315"/>
          </a:xfrm>
          <a:prstGeom prst="rect">
            <a:avLst/>
          </a:prstGeom>
        </p:spPr>
        <p:txBody>
          <a:bodyPr wrap="square">
            <a:spAutoFit/>
          </a:bodyPr>
          <a:lstStyle/>
          <a:p>
            <a:r>
              <a:rPr lang="es-MX" dirty="0">
                <a:solidFill>
                  <a:srgbClr val="666666"/>
                </a:solidFill>
                <a:latin typeface="arial" panose="020B0604020202020204" pitchFamily="34" charset="0"/>
              </a:rPr>
              <a:t>SKY2002-I automática probador de la presión de vapor saturado de productos de petróleo se ajusta a D323 ASTM, GB / T8017, y ISO 3007standards para probar aceite volátil y otra presión de vapor saturado.</a:t>
            </a:r>
          </a:p>
          <a:p>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Pantalla táctil a color de 8 ", interfaz hermosa, fácil operación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Pantalla de prueba en tiempo real, resultado discriminante automático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Almacenamiento de 500 registros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Mini impresora para imprimir resultados de prueba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Tres proyectiles de acero inoxidable (entrada única), autorrotación, inversión automática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Proporcionar corrección de presión importada, función de corrección de temperatura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Circuito de detección de nivel de líquido, detener el calentamiento bajo nivel normal de agua y activar la alarma automáticamente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Contenedores de muestras 1L y línea de transferencia para facilitar el muestreo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Con dispositivo de calibración de presión: manómetro de precisión 0,25 (configuración estándar )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Función perfecta de diagnóstico de fallas </a:t>
            </a:r>
            <a:br>
              <a:rPr lang="es-MX" dirty="0">
                <a:solidFill>
                  <a:srgbClr val="666666"/>
                </a:solidFill>
                <a:latin typeface="arial" panose="020B0604020202020204" pitchFamily="34" charset="0"/>
              </a:rPr>
            </a:br>
            <a:r>
              <a:rPr lang="es-MX" dirty="0">
                <a:solidFill>
                  <a:srgbClr val="FF9400"/>
                </a:solidFill>
                <a:latin typeface="arial" panose="020B0604020202020204" pitchFamily="34" charset="0"/>
              </a:rPr>
              <a:t>●  </a:t>
            </a:r>
            <a:r>
              <a:rPr lang="es-MX" dirty="0">
                <a:solidFill>
                  <a:srgbClr val="666666"/>
                </a:solidFill>
                <a:latin typeface="arial" panose="020B0604020202020204" pitchFamily="34" charset="0"/>
              </a:rPr>
              <a:t>Puerto LIMS</a:t>
            </a:r>
            <a:endParaRPr lang="es-MX" b="0" i="0" dirty="0">
              <a:solidFill>
                <a:srgbClr val="666666"/>
              </a:solidFill>
              <a:effectLst/>
              <a:latin typeface="arial" panose="020B0604020202020204" pitchFamily="34" charset="0"/>
            </a:endParaRPr>
          </a:p>
        </p:txBody>
      </p:sp>
      <p:pic>
        <p:nvPicPr>
          <p:cNvPr id="5" name="Imagen 4">
            <a:extLst>
              <a:ext uri="{FF2B5EF4-FFF2-40B4-BE49-F238E27FC236}">
                <a16:creationId xmlns:a16="http://schemas.microsoft.com/office/drawing/2014/main" id="{B0289C29-7767-420F-B935-AD0CDA56D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999" y="768788"/>
            <a:ext cx="2438400" cy="2189220"/>
          </a:xfrm>
          <a:prstGeom prst="rect">
            <a:avLst/>
          </a:prstGeom>
          <a:effectLst>
            <a:softEdge rad="38100"/>
          </a:effectLst>
        </p:spPr>
      </p:pic>
    </p:spTree>
    <p:extLst>
      <p:ext uri="{BB962C8B-B14F-4D97-AF65-F5344CB8AC3E}">
        <p14:creationId xmlns:p14="http://schemas.microsoft.com/office/powerpoint/2010/main" val="232394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0999" y="32084"/>
            <a:ext cx="9296400" cy="954107"/>
          </a:xfrm>
          <a:prstGeom prst="rect">
            <a:avLst/>
          </a:prstGeom>
        </p:spPr>
        <p:txBody>
          <a:bodyPr wrap="square">
            <a:spAutoFit/>
          </a:bodyPr>
          <a:lstStyle/>
          <a:p>
            <a:r>
              <a:rPr lang="es-MX" sz="2800" b="1" dirty="0">
                <a:solidFill>
                  <a:schemeClr val="accent1"/>
                </a:solidFill>
              </a:rPr>
              <a:t>SKY3012-I Probador de Estabilidad de Oxidación Automática de Aceite </a:t>
            </a:r>
            <a:r>
              <a:rPr lang="es-MX" sz="2800" b="1" dirty="0" err="1">
                <a:solidFill>
                  <a:schemeClr val="accent1"/>
                </a:solidFill>
              </a:rPr>
              <a:t>Iubricante</a:t>
            </a:r>
            <a:endParaRPr lang="es-MX" sz="2800" b="1" dirty="0">
              <a:solidFill>
                <a:schemeClr val="accent1"/>
              </a:solidFill>
            </a:endParaRPr>
          </a:p>
        </p:txBody>
      </p:sp>
      <p:pic>
        <p:nvPicPr>
          <p:cNvPr id="6146" name="Picture 2" descr="SKY3012-I Probador de Estabilidad de OxidaciÃ³n AutomÃ¡tica de Aceite Iubrificante">
            <a:extLst>
              <a:ext uri="{FF2B5EF4-FFF2-40B4-BE49-F238E27FC236}">
                <a16:creationId xmlns:a16="http://schemas.microsoft.com/office/drawing/2014/main" id="{A9152D39-1567-4421-8F21-3E249B156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990975" cy="2228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4E06E27E-60DA-422A-A944-B38BE8F35B60}"/>
              </a:ext>
            </a:extLst>
          </p:cNvPr>
          <p:cNvGraphicFramePr>
            <a:graphicFrameLocks noGrp="1"/>
          </p:cNvGraphicFramePr>
          <p:nvPr>
            <p:extLst>
              <p:ext uri="{D42A27DB-BD31-4B8C-83A1-F6EECF244321}">
                <p14:modId xmlns:p14="http://schemas.microsoft.com/office/powerpoint/2010/main" val="3329968595"/>
              </p:ext>
            </p:extLst>
          </p:nvPr>
        </p:nvGraphicFramePr>
        <p:xfrm>
          <a:off x="152400" y="2986839"/>
          <a:ext cx="9524999" cy="4701411"/>
        </p:xfrm>
        <a:graphic>
          <a:graphicData uri="http://schemas.openxmlformats.org/drawingml/2006/table">
            <a:tbl>
              <a:tblPr/>
              <a:tblGrid>
                <a:gridCol w="9524999">
                  <a:extLst>
                    <a:ext uri="{9D8B030D-6E8A-4147-A177-3AD203B41FA5}">
                      <a16:colId xmlns:a16="http://schemas.microsoft.com/office/drawing/2014/main" val="197320284"/>
                    </a:ext>
                  </a:extLst>
                </a:gridCol>
              </a:tblGrid>
              <a:tr h="4701411">
                <a:tc>
                  <a:txBody>
                    <a:bodyPr/>
                    <a:lstStyle/>
                    <a:p>
                      <a:r>
                        <a:rPr lang="es-MX" sz="1400" dirty="0">
                          <a:solidFill>
                            <a:srgbClr val="666666"/>
                          </a:solidFill>
                          <a:effectLst/>
                          <a:latin typeface="arial" panose="020B0604020202020204" pitchFamily="34" charset="0"/>
                        </a:rPr>
                        <a:t>SKY3012-I Probador de estabilidad de oxidación automático de aceite lubricante (RPVOT) cumple con ASTM D2272 y ASTM D2112 para probar aceite base, aditivos, aceite de motor y nuevo aceite mineral aislante (excepto que la viscosidad es mayor a 12mm2 / s cuando 40 ℃).</a:t>
                      </a:r>
                      <a:endParaRPr lang="es-MX" sz="1400" dirty="0">
                        <a:solidFill>
                          <a:srgbClr val="666666"/>
                        </a:solidFill>
                        <a:effectLst/>
                      </a:endParaRPr>
                    </a:p>
                    <a:p>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Pantalla táctil a color de 8 ", bella y fácil, operación simple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Cumple con el diseño de estructura de baño de metal estándar ASTM D2272-10 en lugar de baño de aceite tradicional, medio sin aceite de silicona, sin lámpara de humo negro, sin ruido, sin proyectil pesado, sin complejo limpieza después de la prueba, diseño de estructura de mesa pequeña, sin la campana de humos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temperatura automática constante, oxígeno automático, pérdida automática de juicio y automáticamente registrar datos de prueba y visualización en tiempo real de curva, punto de prueba de juicio automático, prueba final automática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Equipado con manómetro de precisión dispositivo de calibración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Dispositivo de calibración de temperatura especial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Estructura de mezcla magnética de patente, garantizar una revolución suave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Se importan el motor, la válvula solenoide, el sensor de presión y otros componentes clave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Diseño de protección contra sobre temperatura, protección de apagado automático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Herramientas limpias, operación fácil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Máquina de bobinado de alambre de cobre para la preparación de pruebas de instalación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Ahorro de 6 resultados de prueba con dos proyectiles de 80 horas con dos bombas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Operación confiable por 80 horas continuas </a:t>
                      </a:r>
                      <a:br>
                        <a:rPr lang="es-MX" sz="1400" dirty="0">
                          <a:solidFill>
                            <a:srgbClr val="666666"/>
                          </a:solidFill>
                          <a:effectLst/>
                          <a:latin typeface="arial" panose="020B0604020202020204" pitchFamily="34" charset="0"/>
                        </a:rPr>
                      </a:br>
                      <a:r>
                        <a:rPr lang="es-MX" sz="1400" dirty="0">
                          <a:solidFill>
                            <a:srgbClr val="FF9400"/>
                          </a:solidFill>
                          <a:effectLst/>
                          <a:latin typeface="arial" panose="020B0604020202020204" pitchFamily="34" charset="0"/>
                        </a:rPr>
                        <a:t>●  </a:t>
                      </a:r>
                      <a:r>
                        <a:rPr lang="es-MX" sz="1400" dirty="0">
                          <a:solidFill>
                            <a:srgbClr val="666666"/>
                          </a:solidFill>
                          <a:effectLst/>
                          <a:latin typeface="arial" panose="020B0604020202020204" pitchFamily="34" charset="0"/>
                        </a:rPr>
                        <a:t>Puerto RS232, conéctese al sistema LIMS</a:t>
                      </a:r>
                    </a:p>
                  </a:txBody>
                  <a:tcPr marL="51007" marR="51007" marT="25503" marB="25503" anchor="ctr">
                    <a:lnL>
                      <a:noFill/>
                    </a:lnL>
                    <a:lnR>
                      <a:noFill/>
                    </a:lnR>
                    <a:lnT>
                      <a:noFill/>
                    </a:lnT>
                    <a:lnB>
                      <a:noFill/>
                    </a:lnB>
                  </a:tcPr>
                </a:tc>
                <a:extLst>
                  <a:ext uri="{0D108BD9-81ED-4DB2-BD59-A6C34878D82A}">
                    <a16:rowId xmlns:a16="http://schemas.microsoft.com/office/drawing/2014/main" val="3908375007"/>
                  </a:ext>
                </a:extLst>
              </a:tr>
            </a:tbl>
          </a:graphicData>
        </a:graphic>
      </p:graphicFrame>
      <p:pic>
        <p:nvPicPr>
          <p:cNvPr id="5" name="Imagen 4">
            <a:extLst>
              <a:ext uri="{FF2B5EF4-FFF2-40B4-BE49-F238E27FC236}">
                <a16:creationId xmlns:a16="http://schemas.microsoft.com/office/drawing/2014/main" id="{94EA71CB-1F26-4702-ADA5-7B739812B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762000"/>
            <a:ext cx="2438400" cy="2189220"/>
          </a:xfrm>
          <a:prstGeom prst="rect">
            <a:avLst/>
          </a:prstGeom>
          <a:effectLst>
            <a:softEdge rad="38100"/>
          </a:effectLst>
        </p:spPr>
      </p:pic>
    </p:spTree>
    <p:extLst>
      <p:ext uri="{BB962C8B-B14F-4D97-AF65-F5344CB8AC3E}">
        <p14:creationId xmlns:p14="http://schemas.microsoft.com/office/powerpoint/2010/main" val="68256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0999" y="32084"/>
            <a:ext cx="9296400" cy="954107"/>
          </a:xfrm>
          <a:prstGeom prst="rect">
            <a:avLst/>
          </a:prstGeom>
        </p:spPr>
        <p:txBody>
          <a:bodyPr wrap="square">
            <a:spAutoFit/>
          </a:bodyPr>
          <a:lstStyle/>
          <a:p>
            <a:r>
              <a:rPr lang="es-MX" sz="2800" b="1" dirty="0">
                <a:solidFill>
                  <a:schemeClr val="accent1"/>
                </a:solidFill>
              </a:rPr>
              <a:t>Probador cinemático automático de la viscosidad SKY1003-I de los productos petrolíferos</a:t>
            </a:r>
          </a:p>
        </p:txBody>
      </p:sp>
      <p:pic>
        <p:nvPicPr>
          <p:cNvPr id="7170" name="Picture 2" descr="Probador cinemÃ¡tico automÃ¡tico de la viscosidad SKY1003-I de los productos petrolÃ­feros">
            <a:extLst>
              <a:ext uri="{FF2B5EF4-FFF2-40B4-BE49-F238E27FC236}">
                <a16:creationId xmlns:a16="http://schemas.microsoft.com/office/drawing/2014/main" id="{A7953EDC-70CC-4C4F-BDAF-A1C97BCB0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5021"/>
            <a:ext cx="3990975"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932BFC5D-B76D-432E-9833-3A096D6D2422}"/>
              </a:ext>
            </a:extLst>
          </p:cNvPr>
          <p:cNvSpPr/>
          <p:nvPr/>
        </p:nvSpPr>
        <p:spPr>
          <a:xfrm>
            <a:off x="190499" y="2263200"/>
            <a:ext cx="9677399" cy="5509200"/>
          </a:xfrm>
          <a:prstGeom prst="rect">
            <a:avLst/>
          </a:prstGeom>
        </p:spPr>
        <p:txBody>
          <a:bodyPr wrap="square">
            <a:spAutoFit/>
          </a:bodyPr>
          <a:lstStyle/>
          <a:p>
            <a:r>
              <a:rPr lang="es-MX" sz="1600" dirty="0">
                <a:solidFill>
                  <a:srgbClr val="666666"/>
                </a:solidFill>
                <a:latin typeface="arial" panose="020B0604020202020204" pitchFamily="34" charset="0"/>
              </a:rPr>
              <a:t>Viscosímetro </a:t>
            </a:r>
            <a:r>
              <a:rPr lang="es-MX" sz="1600" dirty="0" err="1">
                <a:solidFill>
                  <a:srgbClr val="666666"/>
                </a:solidFill>
                <a:latin typeface="arial" panose="020B0604020202020204" pitchFamily="34" charset="0"/>
              </a:rPr>
              <a:t>Ubbelohde</a:t>
            </a:r>
            <a:r>
              <a:rPr lang="es-MX" sz="1600" dirty="0">
                <a:solidFill>
                  <a:srgbClr val="666666"/>
                </a:solidFill>
                <a:latin typeface="arial" panose="020B0604020202020204" pitchFamily="34" charset="0"/>
              </a:rPr>
              <a:t>: análisis transparente de la viscosidad del aceite líquido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Repetibilidad: según la temperatura, la media aritmética no es superior al 1,0%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Reproducibilidad: según la temperatura diferente, la media aritmética no es superior al 2,2%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Sistemas de baño de temperatura única constante; sistema de ciclo de refrigeración necesario a temperatura ambiente.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Usar baño de agua con 20 ~ 80 ℃ para ahorrar costos; utilizando baño de aceite con60 ~ 100 ℃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El experimento independiente de doble canal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Superficie de la muestra de prueba del sensor fotoeléctrico de precisión, captura precisa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Toma de muestras a mano; succión automática; medición automática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El grado de vacío puede ser ajustable dependiendo de la viscosidad del aceite diferente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Resolución temporal: 0.1s; máximo: 2000.00s; precisión del reloj: 0.05% FS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Host Control + 485master / </a:t>
            </a:r>
            <a:r>
              <a:rPr lang="es-MX" sz="1600" dirty="0" err="1">
                <a:solidFill>
                  <a:srgbClr val="666666"/>
                </a:solidFill>
                <a:latin typeface="arial" panose="020B0604020202020204" pitchFamily="34" charset="0"/>
              </a:rPr>
              <a:t>slave</a:t>
            </a:r>
            <a:r>
              <a:rPr lang="es-MX" sz="1600" dirty="0">
                <a:solidFill>
                  <a:srgbClr val="666666"/>
                </a:solidFill>
                <a:latin typeface="arial" panose="020B0604020202020204" pitchFamily="34" charset="0"/>
              </a:rPr>
              <a:t> </a:t>
            </a:r>
            <a:r>
              <a:rPr lang="es-MX" sz="1600" dirty="0" err="1">
                <a:solidFill>
                  <a:srgbClr val="666666"/>
                </a:solidFill>
                <a:latin typeface="arial" panose="020B0604020202020204" pitchFamily="34" charset="0"/>
              </a:rPr>
              <a:t>mode</a:t>
            </a:r>
            <a:r>
              <a:rPr lang="es-MX" sz="1600" dirty="0">
                <a:solidFill>
                  <a:srgbClr val="666666"/>
                </a:solidFill>
                <a:latin typeface="arial" panose="020B0604020202020204" pitchFamily="34" charset="0"/>
              </a:rPr>
              <a:t>, comunicación entre instrumentos, para prevenir la pérdida de datos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Acceso a un tipo de líquido de limpieza, el usuario puede configurar el reloj y los tiempos de limpieza y secado.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Función de caja negra: guardando 100 resultados de prueba, impresora incorporada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Luz: fuente de luz LED, suave, facilita la observación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El contorno de la máquina principal es una estructura de compuesto laminado, conforme a la ergonomía. Sección de control y sección de ejecución en conjunto, amigable interfaz hombre-máquina, fácil operación.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Accesorios opcionales: máquina de ciclo de refrigeración, </a:t>
            </a:r>
            <a:r>
              <a:rPr lang="es-MX" sz="1600" dirty="0" err="1">
                <a:solidFill>
                  <a:srgbClr val="666666"/>
                </a:solidFill>
                <a:latin typeface="arial" panose="020B0604020202020204" pitchFamily="34" charset="0"/>
              </a:rPr>
              <a:t>stents</a:t>
            </a:r>
            <a:r>
              <a:rPr lang="es-MX" sz="1600" dirty="0">
                <a:solidFill>
                  <a:srgbClr val="666666"/>
                </a:solidFill>
                <a:latin typeface="arial" panose="020B0604020202020204" pitchFamily="34" charset="0"/>
              </a:rPr>
              <a:t> de viscosímetro; Botella de disolvente; Botella de líquido de desecho</a:t>
            </a:r>
            <a:endParaRPr lang="es-MX" sz="1600" dirty="0"/>
          </a:p>
        </p:txBody>
      </p:sp>
      <p:pic>
        <p:nvPicPr>
          <p:cNvPr id="5" name="Imagen 4">
            <a:extLst>
              <a:ext uri="{FF2B5EF4-FFF2-40B4-BE49-F238E27FC236}">
                <a16:creationId xmlns:a16="http://schemas.microsoft.com/office/drawing/2014/main" id="{3300FC0B-CB28-442F-BE0B-8B7314E758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944069"/>
            <a:ext cx="1415393" cy="1270754"/>
          </a:xfrm>
          <a:prstGeom prst="rect">
            <a:avLst/>
          </a:prstGeom>
          <a:effectLst>
            <a:softEdge rad="38100"/>
          </a:effectLst>
        </p:spPr>
      </p:pic>
    </p:spTree>
    <p:extLst>
      <p:ext uri="{BB962C8B-B14F-4D97-AF65-F5344CB8AC3E}">
        <p14:creationId xmlns:p14="http://schemas.microsoft.com/office/powerpoint/2010/main" val="215155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0"/>
            <a:ext cx="10058400" cy="7543800"/>
          </a:xfrm>
          <a:prstGeom prst="rect">
            <a:avLst/>
          </a:prstGeom>
          <a:blipFill>
            <a:blip r:embed="rId2" cstate="print"/>
            <a:stretch>
              <a:fillRect/>
            </a:stretch>
          </a:blipFill>
        </p:spPr>
        <p:txBody>
          <a:bodyPr wrap="square" lIns="0" tIns="0" rIns="0" bIns="0" rtlCol="0">
            <a:noAutofit/>
          </a:bodyPr>
          <a:lstStyle/>
          <a:p>
            <a:endParaRPr sz="1980"/>
          </a:p>
        </p:txBody>
      </p:sp>
      <p:sp>
        <p:nvSpPr>
          <p:cNvPr id="2" name="object 2"/>
          <p:cNvSpPr txBox="1"/>
          <p:nvPr/>
        </p:nvSpPr>
        <p:spPr>
          <a:xfrm>
            <a:off x="419100" y="4556760"/>
            <a:ext cx="8046720" cy="1381343"/>
          </a:xfrm>
          <a:prstGeom prst="rect">
            <a:avLst/>
          </a:prstGeom>
        </p:spPr>
        <p:txBody>
          <a:bodyPr wrap="square" lIns="0" tIns="0" rIns="0" bIns="0" rtlCol="0">
            <a:noAutofit/>
          </a:bodyPr>
          <a:lstStyle/>
          <a:p>
            <a:pPr marL="13970" marR="100634">
              <a:lnSpc>
                <a:spcPts val="5110"/>
              </a:lnSpc>
              <a:spcBef>
                <a:spcPts val="255"/>
              </a:spcBef>
            </a:pPr>
            <a:r>
              <a:rPr lang="es-MX" sz="4840" b="1" spc="-516" dirty="0">
                <a:solidFill>
                  <a:srgbClr val="D1282D"/>
                </a:solidFill>
                <a:latin typeface="Cambria"/>
                <a:cs typeface="Cambria"/>
              </a:rPr>
              <a:t>ANALIZADORES  KOEHLER </a:t>
            </a:r>
          </a:p>
          <a:p>
            <a:pPr marL="13970" marR="100634">
              <a:lnSpc>
                <a:spcPts val="5110"/>
              </a:lnSpc>
              <a:spcBef>
                <a:spcPts val="255"/>
              </a:spcBef>
            </a:pPr>
            <a:r>
              <a:rPr sz="4840" b="1" spc="-246" dirty="0">
                <a:solidFill>
                  <a:srgbClr val="D1282D"/>
                </a:solidFill>
                <a:latin typeface="Cambria"/>
                <a:cs typeface="Cambria"/>
              </a:rPr>
              <a:t> </a:t>
            </a:r>
            <a:endParaRPr sz="4840" dirty="0">
              <a:latin typeface="Cambria"/>
              <a:cs typeface="Cambria"/>
            </a:endParaRPr>
          </a:p>
        </p:txBody>
      </p:sp>
      <p:pic>
        <p:nvPicPr>
          <p:cNvPr id="10242" name="Picture 2" descr="https://koehlerinstrument.com/wp-content/themes/heisenbug/images/logo.png">
            <a:extLst>
              <a:ext uri="{FF2B5EF4-FFF2-40B4-BE49-F238E27FC236}">
                <a16:creationId xmlns:a16="http://schemas.microsoft.com/office/drawing/2014/main" id="{31EAE88B-0313-4442-82D6-5002053CB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617" y="1524000"/>
            <a:ext cx="5338327" cy="1174432"/>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4">
            <a:extLst>
              <a:ext uri="{FF2B5EF4-FFF2-40B4-BE49-F238E27FC236}">
                <a16:creationId xmlns:a16="http://schemas.microsoft.com/office/drawing/2014/main" id="{FCF5998B-6231-4C2B-87BD-5652F9284637}"/>
              </a:ext>
            </a:extLst>
          </p:cNvPr>
          <p:cNvSpPr/>
          <p:nvPr/>
        </p:nvSpPr>
        <p:spPr>
          <a:xfrm>
            <a:off x="9304021" y="114300"/>
            <a:ext cx="754379" cy="6035040"/>
          </a:xfrm>
          <a:custGeom>
            <a:avLst/>
            <a:gdLst/>
            <a:ahLst/>
            <a:cxnLst/>
            <a:rect l="l" t="t" r="r" b="b"/>
            <a:pathLst>
              <a:path w="685799" h="5486400">
                <a:moveTo>
                  <a:pt x="0" y="5486400"/>
                </a:moveTo>
                <a:lnTo>
                  <a:pt x="685799" y="5486400"/>
                </a:lnTo>
                <a:lnTo>
                  <a:pt x="685799" y="0"/>
                </a:lnTo>
                <a:lnTo>
                  <a:pt x="0" y="0"/>
                </a:lnTo>
                <a:lnTo>
                  <a:pt x="0" y="548640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p:spPr>
        <p:txBody>
          <a:bodyPr wrap="square" lIns="0" tIns="0" rIns="0" bIns="0" rtlCol="0">
            <a:noAutofit/>
          </a:bodyPr>
          <a:lstStyle/>
          <a:p>
            <a:endParaRPr sz="1980"/>
          </a:p>
        </p:txBody>
      </p:sp>
      <p:sp>
        <p:nvSpPr>
          <p:cNvPr id="11" name="object 5">
            <a:extLst>
              <a:ext uri="{FF2B5EF4-FFF2-40B4-BE49-F238E27FC236}">
                <a16:creationId xmlns:a16="http://schemas.microsoft.com/office/drawing/2014/main" id="{61948A97-430A-4A06-AFE0-97A277D48D86}"/>
              </a:ext>
            </a:extLst>
          </p:cNvPr>
          <p:cNvSpPr/>
          <p:nvPr/>
        </p:nvSpPr>
        <p:spPr>
          <a:xfrm>
            <a:off x="9304021" y="6903720"/>
            <a:ext cx="754379" cy="754378"/>
          </a:xfrm>
          <a:custGeom>
            <a:avLst/>
            <a:gdLst/>
            <a:ahLst/>
            <a:cxnLst/>
            <a:rect l="l" t="t" r="r" b="b"/>
            <a:pathLst>
              <a:path w="685799" h="685798">
                <a:moveTo>
                  <a:pt x="685799" y="0"/>
                </a:moveTo>
                <a:lnTo>
                  <a:pt x="0" y="0"/>
                </a:lnTo>
                <a:lnTo>
                  <a:pt x="0" y="685798"/>
                </a:lnTo>
                <a:lnTo>
                  <a:pt x="685799" y="685798"/>
                </a:lnTo>
                <a:lnTo>
                  <a:pt x="685799" y="0"/>
                </a:lnTo>
                <a:close/>
              </a:path>
            </a:pathLst>
          </a:custGeom>
          <a:solidFill>
            <a:srgbClr val="002060"/>
          </a:solidFill>
        </p:spPr>
        <p:txBody>
          <a:bodyPr wrap="square" lIns="0" tIns="0" rIns="0" bIns="0" rtlCol="0">
            <a:noAutofit/>
          </a:bodyPr>
          <a:lstStyle/>
          <a:p>
            <a:endParaRPr sz="1980"/>
          </a:p>
        </p:txBody>
      </p:sp>
      <p:sp>
        <p:nvSpPr>
          <p:cNvPr id="12" name="object 6">
            <a:extLst>
              <a:ext uri="{FF2B5EF4-FFF2-40B4-BE49-F238E27FC236}">
                <a16:creationId xmlns:a16="http://schemas.microsoft.com/office/drawing/2014/main" id="{0C50951D-6097-4E14-9D26-C3C7E3C5D35D}"/>
              </a:ext>
            </a:extLst>
          </p:cNvPr>
          <p:cNvSpPr/>
          <p:nvPr/>
        </p:nvSpPr>
        <p:spPr>
          <a:xfrm>
            <a:off x="9304020" y="6149340"/>
            <a:ext cx="754380" cy="754380"/>
          </a:xfrm>
          <a:custGeom>
            <a:avLst/>
            <a:gdLst/>
            <a:ahLst/>
            <a:cxnLst/>
            <a:rect l="l" t="t" r="r" b="b"/>
            <a:pathLst>
              <a:path w="685800" h="685800">
                <a:moveTo>
                  <a:pt x="685799" y="0"/>
                </a:moveTo>
                <a:lnTo>
                  <a:pt x="0" y="0"/>
                </a:lnTo>
                <a:lnTo>
                  <a:pt x="0" y="685800"/>
                </a:lnTo>
                <a:lnTo>
                  <a:pt x="685799" y="685800"/>
                </a:lnTo>
                <a:lnTo>
                  <a:pt x="685799" y="0"/>
                </a:lnTo>
                <a:close/>
              </a:path>
            </a:pathLst>
          </a:custGeom>
          <a:solidFill>
            <a:srgbClr val="00B0F0"/>
          </a:solidFill>
        </p:spPr>
        <p:txBody>
          <a:bodyPr wrap="square" lIns="0" tIns="0" rIns="0" bIns="0" rtlCol="0">
            <a:noAutofit/>
          </a:bodyPr>
          <a:lstStyle/>
          <a:p>
            <a:endParaRPr sz="1980"/>
          </a:p>
        </p:txBody>
      </p:sp>
      <p:pic>
        <p:nvPicPr>
          <p:cNvPr id="13" name="Imagen 12">
            <a:extLst>
              <a:ext uri="{FF2B5EF4-FFF2-40B4-BE49-F238E27FC236}">
                <a16:creationId xmlns:a16="http://schemas.microsoft.com/office/drawing/2014/main" id="{304DF012-FE42-465B-AEAC-39B517E9A0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87" y="979016"/>
            <a:ext cx="2617230" cy="2349775"/>
          </a:xfrm>
          <a:prstGeom prst="rect">
            <a:avLst/>
          </a:prstGeom>
          <a:effectLst>
            <a:softEdge rad="38100"/>
          </a:effectLst>
        </p:spPr>
      </p:pic>
      <p:pic>
        <p:nvPicPr>
          <p:cNvPr id="14" name="Imagen 13">
            <a:extLst>
              <a:ext uri="{FF2B5EF4-FFF2-40B4-BE49-F238E27FC236}">
                <a16:creationId xmlns:a16="http://schemas.microsoft.com/office/drawing/2014/main" id="{34AD49EC-4E1F-4A44-B09B-AD30F9D07C2D}"/>
              </a:ext>
            </a:extLst>
          </p:cNvPr>
          <p:cNvPicPr>
            <a:picLocks noChangeAspect="1"/>
          </p:cNvPicPr>
          <p:nvPr/>
        </p:nvPicPr>
        <p:blipFill rotWithShape="1">
          <a:blip r:embed="rId5">
            <a:extLst>
              <a:ext uri="{28A0092B-C50C-407E-A947-70E740481C1C}">
                <a14:useLocalDpi xmlns:a14="http://schemas.microsoft.com/office/drawing/2010/main" val="0"/>
              </a:ext>
            </a:extLst>
          </a:blip>
          <a:srcRect r="80303"/>
          <a:stretch/>
        </p:blipFill>
        <p:spPr>
          <a:xfrm>
            <a:off x="76201" y="6657582"/>
            <a:ext cx="1981199" cy="1011512"/>
          </a:xfrm>
          <a:prstGeom prst="rect">
            <a:avLst/>
          </a:prstGeom>
        </p:spPr>
      </p:pic>
    </p:spTree>
    <p:extLst>
      <p:ext uri="{BB962C8B-B14F-4D97-AF65-F5344CB8AC3E}">
        <p14:creationId xmlns:p14="http://schemas.microsoft.com/office/powerpoint/2010/main" val="250102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0999" y="32084"/>
            <a:ext cx="9296400" cy="1138773"/>
          </a:xfrm>
          <a:prstGeom prst="rect">
            <a:avLst/>
          </a:prstGeom>
        </p:spPr>
        <p:txBody>
          <a:bodyPr wrap="square">
            <a:spAutoFit/>
          </a:bodyPr>
          <a:lstStyle/>
          <a:p>
            <a:r>
              <a:rPr lang="es-MX" sz="2800" b="1" dirty="0">
                <a:solidFill>
                  <a:schemeClr val="accent1"/>
                </a:solidFill>
              </a:rPr>
              <a:t>Centrífuga automática de prueba de aceite calentado</a:t>
            </a:r>
          </a:p>
          <a:p>
            <a:endParaRPr lang="es-MX" sz="4000" b="1" dirty="0">
              <a:solidFill>
                <a:schemeClr val="accent1"/>
              </a:solidFill>
            </a:endParaRPr>
          </a:p>
        </p:txBody>
      </p:sp>
      <p:pic>
        <p:nvPicPr>
          <p:cNvPr id="8194" name="Picture 2" descr="CentrÃ­fuga automÃ¡tica de prueba de aceite calentado">
            <a:extLst>
              <a:ext uri="{FF2B5EF4-FFF2-40B4-BE49-F238E27FC236}">
                <a16:creationId xmlns:a16="http://schemas.microsoft.com/office/drawing/2014/main" id="{910B3FB1-7686-40C3-9F03-D496C7C1A49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565" b="19565"/>
          <a:stretch/>
        </p:blipFill>
        <p:spPr bwMode="auto">
          <a:xfrm>
            <a:off x="6537158" y="457200"/>
            <a:ext cx="3505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CB671454-E66D-4D54-8DA0-ECB444A623D1}"/>
              </a:ext>
            </a:extLst>
          </p:cNvPr>
          <p:cNvSpPr/>
          <p:nvPr/>
        </p:nvSpPr>
        <p:spPr>
          <a:xfrm>
            <a:off x="0" y="3200400"/>
            <a:ext cx="9144001" cy="4154984"/>
          </a:xfrm>
          <a:prstGeom prst="rect">
            <a:avLst/>
          </a:prstGeom>
        </p:spPr>
        <p:txBody>
          <a:bodyPr wrap="square">
            <a:spAutoFit/>
          </a:bodyPr>
          <a:lstStyle/>
          <a:p>
            <a:pPr>
              <a:buFont typeface="Arial" panose="020B0604020202020204" pitchFamily="34" charset="0"/>
              <a:buChar char="•"/>
            </a:pPr>
            <a:r>
              <a:rPr lang="es-MX" sz="2400" dirty="0">
                <a:solidFill>
                  <a:srgbClr val="333333"/>
                </a:solidFill>
                <a:latin typeface="sinkin_sans400_regular"/>
              </a:rPr>
              <a:t>Elección del conjunto de rotor largo, corto, de pera o de dedo para acomodar los tubos de centrífuga correspondientes</a:t>
            </a:r>
          </a:p>
          <a:p>
            <a:pPr>
              <a:buFont typeface="Arial" panose="020B0604020202020204" pitchFamily="34" charset="0"/>
              <a:buChar char="•"/>
            </a:pPr>
            <a:r>
              <a:rPr lang="es-MX" sz="2400" dirty="0">
                <a:solidFill>
                  <a:srgbClr val="333333"/>
                </a:solidFill>
                <a:latin typeface="sinkin_sans400_regular"/>
              </a:rPr>
              <a:t>Tiene capacidad para cuatro (4) cuatro tubos de centrífuga de 6 o 8 "tipos cónicos ASTM, largos, cortos, pera o tubos de dedos</a:t>
            </a:r>
          </a:p>
          <a:p>
            <a:pPr>
              <a:buFont typeface="Arial" panose="020B0604020202020204" pitchFamily="34" charset="0"/>
              <a:buChar char="•"/>
            </a:pPr>
            <a:r>
              <a:rPr lang="es-MX" sz="2400" dirty="0">
                <a:solidFill>
                  <a:srgbClr val="333333"/>
                </a:solidFill>
                <a:latin typeface="sinkin_sans400_regular"/>
              </a:rPr>
              <a:t>Control automático de la rampa de aceleración, velocidad de centrifugación y funciones de ajuste.</a:t>
            </a:r>
          </a:p>
          <a:p>
            <a:pPr>
              <a:buFont typeface="Arial" panose="020B0604020202020204" pitchFamily="34" charset="0"/>
              <a:buChar char="•"/>
            </a:pPr>
            <a:r>
              <a:rPr lang="es-MX" sz="2400" dirty="0">
                <a:solidFill>
                  <a:srgbClr val="333333"/>
                </a:solidFill>
                <a:latin typeface="sinkin_sans400_regular"/>
              </a:rPr>
              <a:t>Panel de control de pantalla táctil LCD 4-1 / 2 "</a:t>
            </a:r>
          </a:p>
          <a:p>
            <a:pPr>
              <a:buFont typeface="Arial" panose="020B0604020202020204" pitchFamily="34" charset="0"/>
              <a:buChar char="•"/>
            </a:pPr>
            <a:r>
              <a:rPr lang="es-MX" sz="2400" dirty="0">
                <a:solidFill>
                  <a:srgbClr val="333333"/>
                </a:solidFill>
                <a:latin typeface="sinkin_sans400_regular"/>
              </a:rPr>
              <a:t>Aislamiento sustancial para reducir la pérdida de calor</a:t>
            </a:r>
          </a:p>
          <a:p>
            <a:pPr>
              <a:buFont typeface="Arial" panose="020B0604020202020204" pitchFamily="34" charset="0"/>
              <a:buChar char="•"/>
            </a:pPr>
            <a:r>
              <a:rPr lang="es-MX" sz="2400" dirty="0">
                <a:solidFill>
                  <a:srgbClr val="333333"/>
                </a:solidFill>
                <a:latin typeface="sinkin_sans400_regular"/>
              </a:rPr>
              <a:t>Equilibrio preciso, operación silenciosa</a:t>
            </a:r>
          </a:p>
          <a:p>
            <a:pPr>
              <a:buFont typeface="Arial" panose="020B0604020202020204" pitchFamily="34" charset="0"/>
              <a:buChar char="•"/>
            </a:pPr>
            <a:r>
              <a:rPr lang="es-MX" sz="2400" dirty="0">
                <a:solidFill>
                  <a:srgbClr val="333333"/>
                </a:solidFill>
                <a:latin typeface="sinkin_sans400_regular"/>
              </a:rPr>
              <a:t>Tapa grande, transparente y con apertura superior</a:t>
            </a:r>
          </a:p>
          <a:p>
            <a:pPr>
              <a:buFont typeface="Arial" panose="020B0604020202020204" pitchFamily="34" charset="0"/>
              <a:buChar char="•"/>
            </a:pPr>
            <a:r>
              <a:rPr lang="es-MX" sz="2400" dirty="0">
                <a:solidFill>
                  <a:srgbClr val="333333"/>
                </a:solidFill>
                <a:latin typeface="sinkin_sans400_regular"/>
              </a:rPr>
              <a:t>Clasificación resistente a la explosión Clase 1, División 2</a:t>
            </a:r>
            <a:endParaRPr lang="es-MX" sz="2400" b="0" i="0" dirty="0">
              <a:solidFill>
                <a:srgbClr val="333333"/>
              </a:solidFill>
              <a:effectLst/>
              <a:latin typeface="sinkin_sans400_regular"/>
            </a:endParaRPr>
          </a:p>
        </p:txBody>
      </p:sp>
      <p:pic>
        <p:nvPicPr>
          <p:cNvPr id="5" name="Imagen 4">
            <a:extLst>
              <a:ext uri="{FF2B5EF4-FFF2-40B4-BE49-F238E27FC236}">
                <a16:creationId xmlns:a16="http://schemas.microsoft.com/office/drawing/2014/main" id="{E85ED428-D6DE-448B-9840-EAA678DC51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507" y="706380"/>
            <a:ext cx="2438400" cy="2189220"/>
          </a:xfrm>
          <a:prstGeom prst="rect">
            <a:avLst/>
          </a:prstGeom>
          <a:effectLst>
            <a:softEdge rad="38100"/>
          </a:effectLst>
        </p:spPr>
      </p:pic>
    </p:spTree>
    <p:extLst>
      <p:ext uri="{BB962C8B-B14F-4D97-AF65-F5344CB8AC3E}">
        <p14:creationId xmlns:p14="http://schemas.microsoft.com/office/powerpoint/2010/main" val="17007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0999" y="32084"/>
            <a:ext cx="9296400" cy="523220"/>
          </a:xfrm>
          <a:prstGeom prst="rect">
            <a:avLst/>
          </a:prstGeom>
        </p:spPr>
        <p:txBody>
          <a:bodyPr wrap="square">
            <a:spAutoFit/>
          </a:bodyPr>
          <a:lstStyle/>
          <a:p>
            <a:r>
              <a:rPr lang="es-MX" sz="2800" b="1" dirty="0">
                <a:solidFill>
                  <a:schemeClr val="accent1"/>
                </a:solidFill>
              </a:rPr>
              <a:t>Analizador de destilación automática ADA5000</a:t>
            </a:r>
            <a:endParaRPr lang="es-MX" sz="4000" b="1" dirty="0">
              <a:solidFill>
                <a:schemeClr val="accent1"/>
              </a:solidFill>
            </a:endParaRPr>
          </a:p>
        </p:txBody>
      </p:sp>
      <p:pic>
        <p:nvPicPr>
          <p:cNvPr id="11266" name="Picture 2" descr="Analizador de destilaciÃ³n automÃ¡tica ADA5000">
            <a:extLst>
              <a:ext uri="{FF2B5EF4-FFF2-40B4-BE49-F238E27FC236}">
                <a16:creationId xmlns:a16="http://schemas.microsoft.com/office/drawing/2014/main" id="{DE429AB5-8FD4-4FB4-AC09-A6E54752C7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194"/>
          <a:stretch/>
        </p:blipFill>
        <p:spPr bwMode="auto">
          <a:xfrm>
            <a:off x="7086600" y="555304"/>
            <a:ext cx="2971800" cy="257969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AFAAC9B5-8AA7-446B-A4DC-6163FBD566A5}"/>
              </a:ext>
            </a:extLst>
          </p:cNvPr>
          <p:cNvSpPr/>
          <p:nvPr/>
        </p:nvSpPr>
        <p:spPr>
          <a:xfrm>
            <a:off x="20053" y="3151040"/>
            <a:ext cx="9496926" cy="4524315"/>
          </a:xfrm>
          <a:prstGeom prst="rect">
            <a:avLst/>
          </a:prstGeom>
        </p:spPr>
        <p:txBody>
          <a:bodyPr wrap="square">
            <a:spAutoFit/>
          </a:bodyPr>
          <a:lstStyle/>
          <a:p>
            <a:pPr>
              <a:buFont typeface="Arial" panose="020B0604020202020204" pitchFamily="34" charset="0"/>
              <a:buChar char="•"/>
            </a:pPr>
            <a:r>
              <a:rPr lang="es-MX" dirty="0">
                <a:solidFill>
                  <a:srgbClr val="333333"/>
                </a:solidFill>
                <a:latin typeface="sinkin_sans400_regular"/>
              </a:rPr>
              <a:t>Cumple con ASTM D86, D285, D4737 y especificaciones internacionales relacionadas </a:t>
            </a:r>
          </a:p>
          <a:p>
            <a:pPr>
              <a:buFont typeface="Arial" panose="020B0604020202020204" pitchFamily="34" charset="0"/>
              <a:buChar char="•"/>
            </a:pPr>
            <a:r>
              <a:rPr lang="es-MX" dirty="0">
                <a:solidFill>
                  <a:srgbClr val="333333"/>
                </a:solidFill>
                <a:latin typeface="sinkin_sans400_regular"/>
              </a:rPr>
              <a:t>Sonda Pt-100 RTD con sistema automático de calibración de temperatura (° C o ° F) </a:t>
            </a:r>
          </a:p>
          <a:p>
            <a:pPr>
              <a:buFont typeface="Arial" panose="020B0604020202020204" pitchFamily="34" charset="0"/>
              <a:buChar char="•"/>
            </a:pPr>
            <a:r>
              <a:rPr lang="es-MX" dirty="0">
                <a:solidFill>
                  <a:srgbClr val="333333"/>
                </a:solidFill>
                <a:latin typeface="sinkin_sans400_regular"/>
              </a:rPr>
              <a:t>Paquete de software basado en Windows® para control de PC con capacidades de exportación LIMS</a:t>
            </a:r>
          </a:p>
          <a:p>
            <a:pPr>
              <a:buFont typeface="Arial" panose="020B0604020202020204" pitchFamily="34" charset="0"/>
              <a:buChar char="•"/>
            </a:pPr>
            <a:r>
              <a:rPr lang="es-MX" dirty="0">
                <a:solidFill>
                  <a:srgbClr val="333333"/>
                </a:solidFill>
                <a:latin typeface="sinkin_sans400_regular"/>
              </a:rPr>
              <a:t>Determinación automática del punto de ebullición inicial (IBP), punto de ebullición final (FPB), punto seco y correcciones barométricas y de residuos</a:t>
            </a:r>
          </a:p>
          <a:p>
            <a:pPr>
              <a:buFont typeface="Arial" panose="020B0604020202020204" pitchFamily="34" charset="0"/>
              <a:buChar char="•"/>
            </a:pPr>
            <a:r>
              <a:rPr lang="es-MX" dirty="0">
                <a:solidFill>
                  <a:srgbClr val="333333"/>
                </a:solidFill>
                <a:latin typeface="sinkin_sans400_regular"/>
              </a:rPr>
              <a:t>El sistema de diagnóstico garantiza continuamente el rendimiento correcto de la unidad y la seguridad del usuario</a:t>
            </a:r>
          </a:p>
          <a:p>
            <a:pPr>
              <a:buFont typeface="Arial" panose="020B0604020202020204" pitchFamily="34" charset="0"/>
              <a:buChar char="•"/>
            </a:pPr>
            <a:r>
              <a:rPr lang="es-MX" dirty="0">
                <a:solidFill>
                  <a:srgbClr val="333333"/>
                </a:solidFill>
                <a:latin typeface="sinkin_sans400_regular"/>
              </a:rPr>
              <a:t>Calibración automática de temperatura y volumen</a:t>
            </a:r>
          </a:p>
          <a:p>
            <a:pPr>
              <a:buFont typeface="Arial" panose="020B0604020202020204" pitchFamily="34" charset="0"/>
              <a:buChar char="•"/>
            </a:pPr>
            <a:r>
              <a:rPr lang="es-MX" dirty="0">
                <a:solidFill>
                  <a:srgbClr val="333333"/>
                </a:solidFill>
                <a:latin typeface="sinkin_sans400_regular"/>
              </a:rPr>
              <a:t>Velocidad de destilación programable (2-15mL / min)</a:t>
            </a:r>
          </a:p>
          <a:p>
            <a:pPr>
              <a:buFont typeface="Arial" panose="020B0604020202020204" pitchFamily="34" charset="0"/>
              <a:buChar char="•"/>
            </a:pPr>
            <a:r>
              <a:rPr lang="es-MX" dirty="0">
                <a:solidFill>
                  <a:srgbClr val="333333"/>
                </a:solidFill>
                <a:latin typeface="sinkin_sans400_regular"/>
              </a:rPr>
              <a:t>Listo para grupos de destilación 1 - 4</a:t>
            </a:r>
          </a:p>
          <a:p>
            <a:pPr>
              <a:buFont typeface="Arial" panose="020B0604020202020204" pitchFamily="34" charset="0"/>
              <a:buChar char="•"/>
            </a:pPr>
            <a:r>
              <a:rPr lang="es-MX" dirty="0">
                <a:solidFill>
                  <a:srgbClr val="333333"/>
                </a:solidFill>
                <a:latin typeface="sinkin_sans400_regular"/>
              </a:rPr>
              <a:t>Redes de hasta 32 unidades</a:t>
            </a:r>
          </a:p>
          <a:p>
            <a:pPr>
              <a:buFont typeface="Arial" panose="020B0604020202020204" pitchFamily="34" charset="0"/>
              <a:buChar char="•"/>
            </a:pPr>
            <a:r>
              <a:rPr lang="es-MX" dirty="0">
                <a:solidFill>
                  <a:srgbClr val="333333"/>
                </a:solidFill>
                <a:latin typeface="sinkin_sans400_regular"/>
              </a:rPr>
              <a:t>Potente sistema de refrigeración y calefacción sin CFC</a:t>
            </a:r>
          </a:p>
          <a:p>
            <a:pPr>
              <a:buFont typeface="Arial" panose="020B0604020202020204" pitchFamily="34" charset="0"/>
              <a:buChar char="•"/>
            </a:pPr>
            <a:r>
              <a:rPr lang="es-MX" dirty="0">
                <a:solidFill>
                  <a:srgbClr val="333333"/>
                </a:solidFill>
                <a:latin typeface="sinkin_sans400_regular"/>
              </a:rPr>
              <a:t>Sistema de calentamiento de la cámara del receptor hasta 60 ° C</a:t>
            </a:r>
          </a:p>
          <a:p>
            <a:pPr>
              <a:buFont typeface="Arial" panose="020B0604020202020204" pitchFamily="34" charset="0"/>
              <a:buChar char="•"/>
            </a:pPr>
            <a:r>
              <a:rPr lang="es-MX" dirty="0">
                <a:solidFill>
                  <a:srgbClr val="333333"/>
                </a:solidFill>
                <a:latin typeface="sinkin_sans400_regular"/>
              </a:rPr>
              <a:t>Sistema seguidor de nivel de precisión con detector óptico de menisco</a:t>
            </a:r>
          </a:p>
          <a:p>
            <a:pPr>
              <a:buFont typeface="Arial" panose="020B0604020202020204" pitchFamily="34" charset="0"/>
              <a:buChar char="•"/>
            </a:pPr>
            <a:r>
              <a:rPr lang="es-MX" dirty="0">
                <a:solidFill>
                  <a:srgbClr val="333333"/>
                </a:solidFill>
                <a:latin typeface="sinkin_sans400_regular"/>
              </a:rPr>
              <a:t>Sistema integrado de extinción de incendios automático con anulación de funcionamiento manual</a:t>
            </a:r>
            <a:endParaRPr lang="es-MX" b="0" i="0" dirty="0">
              <a:solidFill>
                <a:srgbClr val="333333"/>
              </a:solidFill>
              <a:effectLst/>
              <a:latin typeface="sinkin_sans400_regular"/>
            </a:endParaRPr>
          </a:p>
        </p:txBody>
      </p:sp>
      <p:pic>
        <p:nvPicPr>
          <p:cNvPr id="5" name="Imagen 4">
            <a:extLst>
              <a:ext uri="{FF2B5EF4-FFF2-40B4-BE49-F238E27FC236}">
                <a16:creationId xmlns:a16="http://schemas.microsoft.com/office/drawing/2014/main" id="{22A93005-1CEB-4B6C-A1BC-9820691B0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10" y="734302"/>
            <a:ext cx="2438400" cy="2189220"/>
          </a:xfrm>
          <a:prstGeom prst="rect">
            <a:avLst/>
          </a:prstGeom>
          <a:effectLst>
            <a:softEdge rad="38100"/>
          </a:effectLst>
        </p:spPr>
      </p:pic>
    </p:spTree>
    <p:extLst>
      <p:ext uri="{BB962C8B-B14F-4D97-AF65-F5344CB8AC3E}">
        <p14:creationId xmlns:p14="http://schemas.microsoft.com/office/powerpoint/2010/main" val="379096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BC1A419-4C3C-4312-84C6-88E6CAD06524}"/>
              </a:ext>
            </a:extLst>
          </p:cNvPr>
          <p:cNvSpPr/>
          <p:nvPr/>
        </p:nvSpPr>
        <p:spPr>
          <a:xfrm>
            <a:off x="228600" y="152400"/>
            <a:ext cx="9601200" cy="830997"/>
          </a:xfrm>
          <a:prstGeom prst="rect">
            <a:avLst/>
          </a:prstGeom>
        </p:spPr>
        <p:txBody>
          <a:bodyPr wrap="square">
            <a:spAutoFit/>
          </a:bodyPr>
          <a:lstStyle/>
          <a:p>
            <a:r>
              <a:rPr lang="es-MX" sz="2400" b="1" dirty="0">
                <a:solidFill>
                  <a:schemeClr val="accent1"/>
                </a:solidFill>
                <a:latin typeface="sinkin_sans400_regular"/>
              </a:rPr>
              <a:t>Probador automático del punto de inflamación de la taza cerrada de </a:t>
            </a:r>
            <a:r>
              <a:rPr lang="es-MX" sz="2400" b="1" dirty="0" err="1">
                <a:solidFill>
                  <a:schemeClr val="accent1"/>
                </a:solidFill>
                <a:latin typeface="sinkin_sans400_regular"/>
              </a:rPr>
              <a:t>Pensky</a:t>
            </a:r>
            <a:r>
              <a:rPr lang="es-MX" sz="2400" b="1" dirty="0">
                <a:solidFill>
                  <a:schemeClr val="accent1"/>
                </a:solidFill>
                <a:latin typeface="sinkin_sans400_regular"/>
              </a:rPr>
              <a:t>-Martens</a:t>
            </a:r>
            <a:endParaRPr lang="es-MX" sz="2400" b="1" i="0" dirty="0">
              <a:solidFill>
                <a:schemeClr val="accent1"/>
              </a:solidFill>
              <a:effectLst/>
              <a:latin typeface="sinkin_sans400_regular"/>
            </a:endParaRPr>
          </a:p>
        </p:txBody>
      </p:sp>
      <p:pic>
        <p:nvPicPr>
          <p:cNvPr id="12290" name="Picture 2" descr="Probador automÃ¡tico del punto de inflamaciÃ³n de la taza cerrada de Pensky-Martens">
            <a:extLst>
              <a:ext uri="{FF2B5EF4-FFF2-40B4-BE49-F238E27FC236}">
                <a16:creationId xmlns:a16="http://schemas.microsoft.com/office/drawing/2014/main" id="{9637891B-B340-4AD8-8286-714ECFFE921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86" t="3922" r="12745" b="6862"/>
          <a:stretch/>
        </p:blipFill>
        <p:spPr bwMode="auto">
          <a:xfrm>
            <a:off x="8163448" y="599982"/>
            <a:ext cx="1894952"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0CE51C9D-D544-49F5-8EB5-4D36A6FCB11A}"/>
              </a:ext>
            </a:extLst>
          </p:cNvPr>
          <p:cNvSpPr/>
          <p:nvPr/>
        </p:nvSpPr>
        <p:spPr>
          <a:xfrm>
            <a:off x="204537" y="2962182"/>
            <a:ext cx="9853863" cy="4893647"/>
          </a:xfrm>
          <a:prstGeom prst="rect">
            <a:avLst/>
          </a:prstGeom>
        </p:spPr>
        <p:txBody>
          <a:bodyPr wrap="square">
            <a:spAutoFit/>
          </a:bodyPr>
          <a:lstStyle/>
          <a:p>
            <a:pPr>
              <a:buFont typeface="Arial" panose="020B0604020202020204" pitchFamily="34" charset="0"/>
              <a:buChar char="•"/>
            </a:pPr>
            <a:r>
              <a:rPr lang="es-MX" sz="2400" dirty="0">
                <a:solidFill>
                  <a:srgbClr val="333333"/>
                </a:solidFill>
                <a:latin typeface="sinkin_sans400_regular"/>
              </a:rPr>
              <a:t>Cumple con ASTM D93 y especificaciones relacionadas</a:t>
            </a:r>
          </a:p>
          <a:p>
            <a:pPr>
              <a:buFont typeface="Arial" panose="020B0604020202020204" pitchFamily="34" charset="0"/>
              <a:buChar char="•"/>
            </a:pPr>
            <a:r>
              <a:rPr lang="es-MX" sz="2400" dirty="0">
                <a:solidFill>
                  <a:srgbClr val="333333"/>
                </a:solidFill>
                <a:latin typeface="sinkin_sans400_regular"/>
              </a:rPr>
              <a:t>Detección de punto de inflamación por termopar y anillo de ionización</a:t>
            </a:r>
          </a:p>
          <a:p>
            <a:pPr>
              <a:buFont typeface="Arial" panose="020B0604020202020204" pitchFamily="34" charset="0"/>
              <a:buChar char="•"/>
            </a:pPr>
            <a:r>
              <a:rPr lang="es-MX" sz="2400" dirty="0">
                <a:solidFill>
                  <a:srgbClr val="333333"/>
                </a:solidFill>
                <a:latin typeface="sinkin_sans400_regular"/>
              </a:rPr>
              <a:t>Encendido eléctrico o de gas: seleccionable por software, conmutación manual fácil de usar</a:t>
            </a:r>
          </a:p>
          <a:p>
            <a:pPr>
              <a:buFont typeface="Arial" panose="020B0604020202020204" pitchFamily="34" charset="0"/>
              <a:buChar char="•"/>
            </a:pPr>
            <a:r>
              <a:rPr lang="es-MX" sz="2400" dirty="0">
                <a:solidFill>
                  <a:srgbClr val="333333"/>
                </a:solidFill>
                <a:latin typeface="sinkin_sans400_regular"/>
              </a:rPr>
              <a:t>Rango de funcionamiento del punto de inflamación entre ambiente y 405 ° C</a:t>
            </a:r>
          </a:p>
          <a:p>
            <a:pPr>
              <a:buFont typeface="Arial" panose="020B0604020202020204" pitchFamily="34" charset="0"/>
              <a:buChar char="•"/>
            </a:pPr>
            <a:r>
              <a:rPr lang="es-MX" sz="2400" dirty="0">
                <a:solidFill>
                  <a:srgbClr val="333333"/>
                </a:solidFill>
                <a:latin typeface="sinkin_sans400_regular"/>
              </a:rPr>
              <a:t>El sistema de ventilador dual integrado enfría directamente el vaso de prueba y los alrededores</a:t>
            </a:r>
          </a:p>
          <a:p>
            <a:pPr>
              <a:buFont typeface="Arial" panose="020B0604020202020204" pitchFamily="34" charset="0"/>
              <a:buChar char="•"/>
            </a:pPr>
            <a:r>
              <a:rPr lang="es-MX" sz="2400" dirty="0">
                <a:solidFill>
                  <a:srgbClr val="333333"/>
                </a:solidFill>
                <a:latin typeface="sinkin_sans400_regular"/>
              </a:rPr>
              <a:t>ambiente</a:t>
            </a:r>
          </a:p>
          <a:p>
            <a:pPr>
              <a:buFont typeface="Arial" panose="020B0604020202020204" pitchFamily="34" charset="0"/>
              <a:buChar char="•"/>
            </a:pPr>
            <a:r>
              <a:rPr lang="es-MX" sz="2400" dirty="0">
                <a:solidFill>
                  <a:srgbClr val="333333"/>
                </a:solidFill>
                <a:latin typeface="sinkin_sans400_regular"/>
              </a:rPr>
              <a:t>La interfaz de pantalla táctil LCD de 8.4 "facilita la visualización y la navegación</a:t>
            </a:r>
          </a:p>
          <a:p>
            <a:pPr>
              <a:buFont typeface="Arial" panose="020B0604020202020204" pitchFamily="34" charset="0"/>
              <a:buChar char="•"/>
            </a:pPr>
            <a:r>
              <a:rPr lang="es-MX" sz="2400" dirty="0">
                <a:solidFill>
                  <a:srgbClr val="333333"/>
                </a:solidFill>
                <a:latin typeface="sinkin_sans400_regular"/>
              </a:rPr>
              <a:t>Corrección automática de presión barométrica</a:t>
            </a:r>
          </a:p>
          <a:p>
            <a:pPr>
              <a:buFont typeface="Arial" panose="020B0604020202020204" pitchFamily="34" charset="0"/>
              <a:buChar char="•"/>
            </a:pPr>
            <a:r>
              <a:rPr lang="es-MX" sz="2400" dirty="0">
                <a:solidFill>
                  <a:srgbClr val="333333"/>
                </a:solidFill>
                <a:latin typeface="sinkin_sans400_regular"/>
              </a:rPr>
              <a:t>El sistema de extinción de incendios inunda el instrumento con gas inerte en caso de incendio</a:t>
            </a:r>
            <a:endParaRPr lang="es-MX" sz="2400" b="0" i="0" dirty="0">
              <a:solidFill>
                <a:srgbClr val="333333"/>
              </a:solidFill>
              <a:effectLst/>
              <a:latin typeface="sinkin_sans400_regular"/>
            </a:endParaRPr>
          </a:p>
        </p:txBody>
      </p:sp>
      <p:pic>
        <p:nvPicPr>
          <p:cNvPr id="6" name="Imagen 5">
            <a:extLst>
              <a:ext uri="{FF2B5EF4-FFF2-40B4-BE49-F238E27FC236}">
                <a16:creationId xmlns:a16="http://schemas.microsoft.com/office/drawing/2014/main" id="{A1E62BCA-F8C6-494B-A7BD-4746017A1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066268"/>
            <a:ext cx="2052376" cy="1842644"/>
          </a:xfrm>
          <a:prstGeom prst="rect">
            <a:avLst/>
          </a:prstGeom>
          <a:effectLst>
            <a:softEdge rad="38100"/>
          </a:effectLst>
        </p:spPr>
      </p:pic>
    </p:spTree>
    <p:extLst>
      <p:ext uri="{BB962C8B-B14F-4D97-AF65-F5344CB8AC3E}">
        <p14:creationId xmlns:p14="http://schemas.microsoft.com/office/powerpoint/2010/main" val="357120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BC1A419-4C3C-4312-84C6-88E6CAD06524}"/>
              </a:ext>
            </a:extLst>
          </p:cNvPr>
          <p:cNvSpPr/>
          <p:nvPr/>
        </p:nvSpPr>
        <p:spPr>
          <a:xfrm>
            <a:off x="228600" y="152400"/>
            <a:ext cx="9601200" cy="523220"/>
          </a:xfrm>
          <a:prstGeom prst="rect">
            <a:avLst/>
          </a:prstGeom>
        </p:spPr>
        <p:txBody>
          <a:bodyPr wrap="square">
            <a:spAutoFit/>
          </a:bodyPr>
          <a:lstStyle/>
          <a:p>
            <a:r>
              <a:rPr lang="es-MX" sz="2800" b="1" dirty="0" err="1">
                <a:solidFill>
                  <a:schemeClr val="accent1"/>
                </a:solidFill>
              </a:rPr>
              <a:t>Coulometric</a:t>
            </a:r>
            <a:r>
              <a:rPr lang="es-MX" sz="2800" b="1" dirty="0">
                <a:solidFill>
                  <a:schemeClr val="accent1"/>
                </a:solidFill>
              </a:rPr>
              <a:t> Karl Fischer </a:t>
            </a:r>
            <a:r>
              <a:rPr lang="es-MX" sz="2800" b="1" dirty="0" err="1">
                <a:solidFill>
                  <a:schemeClr val="accent1"/>
                </a:solidFill>
              </a:rPr>
              <a:t>Titrator</a:t>
            </a:r>
            <a:endParaRPr lang="es-MX" sz="2800" b="1" dirty="0">
              <a:solidFill>
                <a:schemeClr val="accent1"/>
              </a:solidFill>
            </a:endParaRPr>
          </a:p>
        </p:txBody>
      </p:sp>
      <p:pic>
        <p:nvPicPr>
          <p:cNvPr id="1026" name="Picture 2" descr="Coulometric Karl Fischer Titrator">
            <a:extLst>
              <a:ext uri="{FF2B5EF4-FFF2-40B4-BE49-F238E27FC236}">
                <a16:creationId xmlns:a16="http://schemas.microsoft.com/office/drawing/2014/main" id="{6321A582-4967-4A6A-9021-EBE43B2FD8A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00" t="10000" r="12500"/>
          <a:stretch/>
        </p:blipFill>
        <p:spPr bwMode="auto">
          <a:xfrm>
            <a:off x="7360920" y="0"/>
            <a:ext cx="2438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F1189992-0BFC-4984-8724-E177B4055D30}"/>
              </a:ext>
            </a:extLst>
          </p:cNvPr>
          <p:cNvSpPr/>
          <p:nvPr/>
        </p:nvSpPr>
        <p:spPr>
          <a:xfrm>
            <a:off x="152400" y="3200400"/>
            <a:ext cx="9677400" cy="2677656"/>
          </a:xfrm>
          <a:prstGeom prst="rect">
            <a:avLst/>
          </a:prstGeom>
        </p:spPr>
        <p:txBody>
          <a:bodyPr wrap="square">
            <a:spAutoFit/>
          </a:bodyPr>
          <a:lstStyle/>
          <a:p>
            <a:pPr>
              <a:buFont typeface="Arial" panose="020B0604020202020204" pitchFamily="34" charset="0"/>
              <a:buChar char="•"/>
            </a:pPr>
            <a:r>
              <a:rPr lang="es-MX" sz="2400" dirty="0">
                <a:solidFill>
                  <a:srgbClr val="333333"/>
                </a:solidFill>
                <a:latin typeface="sinkin_sans400_regular"/>
              </a:rPr>
              <a:t>ASTM D 1533, D4928, D6304, IP 386, IP 438, API MPMS</a:t>
            </a:r>
          </a:p>
          <a:p>
            <a:pPr>
              <a:buFont typeface="Arial" panose="020B0604020202020204" pitchFamily="34" charset="0"/>
              <a:buChar char="•"/>
            </a:pPr>
            <a:r>
              <a:rPr lang="es-MX" sz="2400" dirty="0">
                <a:solidFill>
                  <a:srgbClr val="333333"/>
                </a:solidFill>
                <a:latin typeface="sinkin_sans400_regular"/>
              </a:rPr>
              <a:t>Cap. 10.9, BS 60814, ISO 10101-3, ISO 10337, ISO 12937</a:t>
            </a:r>
          </a:p>
          <a:p>
            <a:pPr>
              <a:buFont typeface="Arial" panose="020B0604020202020204" pitchFamily="34" charset="0"/>
              <a:buChar char="•"/>
            </a:pPr>
            <a:r>
              <a:rPr lang="es-MX" sz="2400" dirty="0">
                <a:solidFill>
                  <a:srgbClr val="333333"/>
                </a:solidFill>
                <a:latin typeface="sinkin_sans400_regular"/>
              </a:rPr>
              <a:t>Operación simple</a:t>
            </a:r>
          </a:p>
          <a:p>
            <a:pPr>
              <a:buFont typeface="Arial" panose="020B0604020202020204" pitchFamily="34" charset="0"/>
              <a:buChar char="•"/>
            </a:pPr>
            <a:r>
              <a:rPr lang="es-MX" sz="2400" dirty="0">
                <a:solidFill>
                  <a:srgbClr val="333333"/>
                </a:solidFill>
                <a:latin typeface="sinkin_sans400_regular"/>
              </a:rPr>
              <a:t>Visualización e impresión en varios idiomas</a:t>
            </a:r>
          </a:p>
          <a:p>
            <a:pPr>
              <a:buFont typeface="Arial" panose="020B0604020202020204" pitchFamily="34" charset="0"/>
              <a:buChar char="•"/>
            </a:pPr>
            <a:r>
              <a:rPr lang="es-MX" sz="2400" dirty="0">
                <a:solidFill>
                  <a:srgbClr val="333333"/>
                </a:solidFill>
                <a:latin typeface="sinkin_sans400_regular"/>
              </a:rPr>
              <a:t>Impresora térmica integral de alta velocidad</a:t>
            </a:r>
          </a:p>
          <a:p>
            <a:pPr>
              <a:buFont typeface="Arial" panose="020B0604020202020204" pitchFamily="34" charset="0"/>
              <a:buChar char="•"/>
            </a:pPr>
            <a:r>
              <a:rPr lang="es-MX" sz="2400" dirty="0">
                <a:solidFill>
                  <a:srgbClr val="333333"/>
                </a:solidFill>
                <a:latin typeface="sinkin_sans400_regular"/>
              </a:rPr>
              <a:t>Pequeña huella de pie</a:t>
            </a:r>
          </a:p>
          <a:p>
            <a:pPr>
              <a:buFont typeface="Arial" panose="020B0604020202020204" pitchFamily="34" charset="0"/>
              <a:buChar char="•"/>
            </a:pPr>
            <a:r>
              <a:rPr lang="es-MX" sz="2400" dirty="0">
                <a:solidFill>
                  <a:srgbClr val="333333"/>
                </a:solidFill>
                <a:latin typeface="sinkin_sans400_regular"/>
              </a:rPr>
              <a:t>Compensación automática de errores</a:t>
            </a:r>
            <a:endParaRPr lang="es-MX" sz="2400" b="0" i="0" dirty="0">
              <a:solidFill>
                <a:srgbClr val="333333"/>
              </a:solidFill>
              <a:effectLst/>
              <a:latin typeface="sinkin_sans400_regular"/>
            </a:endParaRPr>
          </a:p>
        </p:txBody>
      </p:sp>
      <p:pic>
        <p:nvPicPr>
          <p:cNvPr id="5" name="Imagen 4">
            <a:extLst>
              <a:ext uri="{FF2B5EF4-FFF2-40B4-BE49-F238E27FC236}">
                <a16:creationId xmlns:a16="http://schemas.microsoft.com/office/drawing/2014/main" id="{587FC715-02FA-4960-8130-B259740A3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240646"/>
            <a:ext cx="2438400" cy="2189220"/>
          </a:xfrm>
          <a:prstGeom prst="rect">
            <a:avLst/>
          </a:prstGeom>
          <a:effectLst>
            <a:softEdge rad="38100"/>
          </a:effectLst>
        </p:spPr>
      </p:pic>
    </p:spTree>
    <p:extLst>
      <p:ext uri="{BB962C8B-B14F-4D97-AF65-F5344CB8AC3E}">
        <p14:creationId xmlns:p14="http://schemas.microsoft.com/office/powerpoint/2010/main" val="94122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86740" y="115617"/>
            <a:ext cx="10058400" cy="7543800"/>
          </a:xfrm>
          <a:prstGeom prst="rect">
            <a:avLst/>
          </a:prstGeom>
          <a:blipFill>
            <a:blip r:embed="rId2" cstate="print"/>
            <a:stretch>
              <a:fillRect/>
            </a:stretch>
          </a:blipFill>
        </p:spPr>
        <p:txBody>
          <a:bodyPr wrap="square" lIns="0" tIns="0" rIns="0" bIns="0" rtlCol="0">
            <a:noAutofit/>
          </a:bodyPr>
          <a:lstStyle/>
          <a:p>
            <a:endParaRPr sz="1980"/>
          </a:p>
        </p:txBody>
      </p:sp>
      <p:sp>
        <p:nvSpPr>
          <p:cNvPr id="10" name="object 10"/>
          <p:cNvSpPr/>
          <p:nvPr/>
        </p:nvSpPr>
        <p:spPr>
          <a:xfrm>
            <a:off x="3455061" y="449580"/>
            <a:ext cx="583386" cy="868375"/>
          </a:xfrm>
          <a:prstGeom prst="rect">
            <a:avLst/>
          </a:prstGeom>
          <a:blipFill>
            <a:blip r:embed="rId3" cstate="print"/>
            <a:stretch>
              <a:fillRect/>
            </a:stretch>
          </a:blipFill>
        </p:spPr>
        <p:txBody>
          <a:bodyPr wrap="square" lIns="0" tIns="0" rIns="0" bIns="0" rtlCol="0">
            <a:noAutofit/>
          </a:bodyPr>
          <a:lstStyle/>
          <a:p>
            <a:endParaRPr sz="1980"/>
          </a:p>
        </p:txBody>
      </p:sp>
      <p:sp>
        <p:nvSpPr>
          <p:cNvPr id="3" name="object 3"/>
          <p:cNvSpPr txBox="1"/>
          <p:nvPr/>
        </p:nvSpPr>
        <p:spPr>
          <a:xfrm>
            <a:off x="3465375" y="615128"/>
            <a:ext cx="5642296" cy="888205"/>
          </a:xfrm>
          <a:prstGeom prst="rect">
            <a:avLst/>
          </a:prstGeom>
        </p:spPr>
        <p:txBody>
          <a:bodyPr wrap="square" lIns="0" tIns="0" rIns="0" bIns="0" rtlCol="0">
            <a:noAutofit/>
          </a:bodyPr>
          <a:lstStyle/>
          <a:p>
            <a:pPr marL="13970" marR="58589">
              <a:lnSpc>
                <a:spcPts val="3289"/>
              </a:lnSpc>
              <a:spcBef>
                <a:spcPts val="164"/>
              </a:spcBef>
            </a:pPr>
            <a:r>
              <a:rPr sz="3080" spc="-103" dirty="0">
                <a:solidFill>
                  <a:srgbClr val="D1282D"/>
                </a:solidFill>
                <a:latin typeface="Cambria"/>
                <a:cs typeface="Cambria"/>
              </a:rPr>
              <a:t>Kaiz</a:t>
            </a:r>
            <a:r>
              <a:rPr sz="3080" spc="-98" dirty="0">
                <a:solidFill>
                  <a:srgbClr val="D1282D"/>
                </a:solidFill>
                <a:latin typeface="Cambria"/>
                <a:cs typeface="Cambria"/>
              </a:rPr>
              <a:t>e</a:t>
            </a:r>
            <a:r>
              <a:rPr sz="3080" dirty="0">
                <a:solidFill>
                  <a:srgbClr val="D1282D"/>
                </a:solidFill>
                <a:latin typeface="Cambria"/>
                <a:cs typeface="Cambria"/>
              </a:rPr>
              <a:t>n</a:t>
            </a:r>
            <a:r>
              <a:rPr sz="3080" spc="296" dirty="0">
                <a:solidFill>
                  <a:srgbClr val="D1282D"/>
                </a:solidFill>
                <a:latin typeface="Cambria"/>
                <a:cs typeface="Cambria"/>
              </a:rPr>
              <a:t> </a:t>
            </a:r>
            <a:r>
              <a:rPr lang="es-ES" sz="3080" spc="-364" dirty="0">
                <a:solidFill>
                  <a:srgbClr val="D1282D"/>
                </a:solidFill>
                <a:latin typeface="Cambria"/>
                <a:cs typeface="Cambria"/>
              </a:rPr>
              <a:t>ALM</a:t>
            </a:r>
            <a:r>
              <a:rPr sz="3080" b="1" spc="-144" dirty="0">
                <a:solidFill>
                  <a:srgbClr val="D1282D"/>
                </a:solidFill>
                <a:latin typeface="Cambria"/>
                <a:cs typeface="Cambria"/>
              </a:rPr>
              <a:t> </a:t>
            </a:r>
            <a:r>
              <a:rPr lang="es-MX" sz="3080" b="1" spc="-144" dirty="0">
                <a:solidFill>
                  <a:srgbClr val="D1282D"/>
                </a:solidFill>
                <a:latin typeface="Cambria"/>
                <a:cs typeface="Cambria"/>
              </a:rPr>
              <a:t> </a:t>
            </a:r>
          </a:p>
          <a:p>
            <a:pPr marL="13970" marR="58589">
              <a:lnSpc>
                <a:spcPts val="3289"/>
              </a:lnSpc>
              <a:spcBef>
                <a:spcPts val="164"/>
              </a:spcBef>
            </a:pPr>
            <a:r>
              <a:rPr lang="es-MX" sz="3080" spc="-353" dirty="0">
                <a:solidFill>
                  <a:srgbClr val="D1282D"/>
                </a:solidFill>
                <a:latin typeface="Cambria"/>
                <a:cs typeface="Cambria"/>
              </a:rPr>
              <a:t>T</a:t>
            </a:r>
            <a:r>
              <a:rPr lang="es-MX" sz="3080" spc="-97" dirty="0">
                <a:solidFill>
                  <a:srgbClr val="D1282D"/>
                </a:solidFill>
                <a:latin typeface="Cambria"/>
                <a:cs typeface="Cambria"/>
              </a:rPr>
              <a:t>ec</a:t>
            </a:r>
            <a:r>
              <a:rPr lang="es-MX" sz="3080" spc="-102" dirty="0">
                <a:solidFill>
                  <a:srgbClr val="D1282D"/>
                </a:solidFill>
                <a:latin typeface="Cambria"/>
                <a:cs typeface="Cambria"/>
              </a:rPr>
              <a:t>n</a:t>
            </a:r>
            <a:r>
              <a:rPr lang="es-MX" sz="3080" spc="-97" dirty="0">
                <a:solidFill>
                  <a:srgbClr val="D1282D"/>
                </a:solidFill>
                <a:latin typeface="Cambria"/>
                <a:cs typeface="Cambria"/>
              </a:rPr>
              <a:t>o</a:t>
            </a:r>
            <a:r>
              <a:rPr lang="es-MX" sz="3080" spc="-108" dirty="0">
                <a:solidFill>
                  <a:srgbClr val="D1282D"/>
                </a:solidFill>
                <a:latin typeface="Cambria"/>
                <a:cs typeface="Cambria"/>
              </a:rPr>
              <a:t>l</a:t>
            </a:r>
            <a:r>
              <a:rPr lang="es-MX" sz="3080" spc="-97" dirty="0">
                <a:solidFill>
                  <a:srgbClr val="D1282D"/>
                </a:solidFill>
                <a:latin typeface="Cambria"/>
                <a:cs typeface="Cambria"/>
              </a:rPr>
              <a:t>o</a:t>
            </a:r>
            <a:r>
              <a:rPr lang="es-MX" sz="3080" spc="-108" dirty="0">
                <a:solidFill>
                  <a:srgbClr val="D1282D"/>
                </a:solidFill>
                <a:latin typeface="Cambria"/>
                <a:cs typeface="Cambria"/>
              </a:rPr>
              <a:t>g</a:t>
            </a:r>
            <a:r>
              <a:rPr lang="es-MX" sz="3080" spc="-97" dirty="0">
                <a:solidFill>
                  <a:srgbClr val="D1282D"/>
                </a:solidFill>
                <a:latin typeface="Cambria"/>
                <a:cs typeface="Cambria"/>
              </a:rPr>
              <a:t>í</a:t>
            </a:r>
            <a:r>
              <a:rPr lang="es-MX" sz="3080" spc="-102" dirty="0">
                <a:solidFill>
                  <a:srgbClr val="D1282D"/>
                </a:solidFill>
                <a:latin typeface="Cambria"/>
                <a:cs typeface="Cambria"/>
              </a:rPr>
              <a:t>a</a:t>
            </a:r>
            <a:r>
              <a:rPr lang="es-MX" sz="3080" dirty="0">
                <a:solidFill>
                  <a:srgbClr val="D1282D"/>
                </a:solidFill>
                <a:latin typeface="Cambria"/>
                <a:cs typeface="Cambria"/>
              </a:rPr>
              <a:t>s</a:t>
            </a:r>
            <a:r>
              <a:rPr lang="es-MX" sz="3080" spc="-184" dirty="0">
                <a:solidFill>
                  <a:srgbClr val="D1282D"/>
                </a:solidFill>
                <a:latin typeface="Cambria"/>
                <a:cs typeface="Cambria"/>
              </a:rPr>
              <a:t> </a:t>
            </a:r>
            <a:r>
              <a:rPr lang="es-MX" sz="3080" spc="-98" dirty="0">
                <a:solidFill>
                  <a:srgbClr val="D1282D"/>
                </a:solidFill>
                <a:latin typeface="Cambria"/>
                <a:cs typeface="Cambria"/>
              </a:rPr>
              <a:t>e</a:t>
            </a:r>
            <a:r>
              <a:rPr lang="es-MX" sz="3080" dirty="0">
                <a:solidFill>
                  <a:srgbClr val="D1282D"/>
                </a:solidFill>
                <a:latin typeface="Cambria"/>
                <a:cs typeface="Cambria"/>
              </a:rPr>
              <a:t>n</a:t>
            </a:r>
            <a:r>
              <a:rPr lang="es-MX" sz="3080" spc="-248" dirty="0">
                <a:solidFill>
                  <a:srgbClr val="D1282D"/>
                </a:solidFill>
                <a:latin typeface="Cambria"/>
                <a:cs typeface="Cambria"/>
              </a:rPr>
              <a:t> </a:t>
            </a:r>
            <a:r>
              <a:rPr lang="es-MX" sz="3080" spc="-110" dirty="0">
                <a:solidFill>
                  <a:srgbClr val="D1282D"/>
                </a:solidFill>
                <a:latin typeface="Cambria"/>
                <a:cs typeface="Cambria"/>
              </a:rPr>
              <a:t>l</a:t>
            </a:r>
            <a:r>
              <a:rPr lang="es-MX" sz="3080" dirty="0">
                <a:solidFill>
                  <a:srgbClr val="D1282D"/>
                </a:solidFill>
                <a:latin typeface="Cambria"/>
                <a:cs typeface="Cambria"/>
              </a:rPr>
              <a:t>a</a:t>
            </a:r>
            <a:r>
              <a:rPr lang="es-MX" sz="3080" spc="-240" dirty="0">
                <a:solidFill>
                  <a:srgbClr val="D1282D"/>
                </a:solidFill>
                <a:latin typeface="Cambria"/>
                <a:cs typeface="Cambria"/>
              </a:rPr>
              <a:t> </a:t>
            </a:r>
            <a:r>
              <a:rPr lang="es-MX" sz="3080" spc="-102" dirty="0">
                <a:solidFill>
                  <a:srgbClr val="D1282D"/>
                </a:solidFill>
                <a:latin typeface="Cambria"/>
                <a:cs typeface="Cambria"/>
              </a:rPr>
              <a:t>Medición</a:t>
            </a:r>
            <a:r>
              <a:rPr lang="es-MX" sz="3080" spc="-190" dirty="0">
                <a:solidFill>
                  <a:srgbClr val="D1282D"/>
                </a:solidFill>
                <a:latin typeface="Cambria"/>
                <a:cs typeface="Cambria"/>
              </a:rPr>
              <a:t> </a:t>
            </a:r>
            <a:endParaRPr lang="es-MX" sz="3080" dirty="0">
              <a:latin typeface="Cambria"/>
              <a:cs typeface="Cambria"/>
            </a:endParaRPr>
          </a:p>
        </p:txBody>
      </p:sp>
      <p:sp>
        <p:nvSpPr>
          <p:cNvPr id="2" name="object 2"/>
          <p:cNvSpPr txBox="1"/>
          <p:nvPr/>
        </p:nvSpPr>
        <p:spPr>
          <a:xfrm>
            <a:off x="715265" y="2084210"/>
            <a:ext cx="8006727" cy="4628960"/>
          </a:xfrm>
          <a:prstGeom prst="rect">
            <a:avLst/>
          </a:prstGeom>
        </p:spPr>
        <p:txBody>
          <a:bodyPr wrap="square" lIns="0" tIns="0" rIns="0" bIns="0" rtlCol="0">
            <a:noAutofit/>
          </a:bodyPr>
          <a:lstStyle/>
          <a:p>
            <a:pPr marL="13970" marR="47421">
              <a:lnSpc>
                <a:spcPts val="2800"/>
              </a:lnSpc>
              <a:spcBef>
                <a:spcPts val="140"/>
              </a:spcBef>
            </a:pPr>
            <a:r>
              <a:rPr sz="3960" baseline="3413" dirty="0">
                <a:latin typeface="Calibri"/>
                <a:cs typeface="Calibri"/>
              </a:rPr>
              <a:t>En la</a:t>
            </a:r>
            <a:r>
              <a:rPr sz="3960" spc="-10" baseline="3413" dirty="0">
                <a:latin typeface="Calibri"/>
                <a:cs typeface="Calibri"/>
              </a:rPr>
              <a:t> </a:t>
            </a:r>
            <a:r>
              <a:rPr sz="3960" baseline="3413" dirty="0">
                <a:latin typeface="Calibri"/>
                <a:cs typeface="Calibri"/>
              </a:rPr>
              <a:t>indu</a:t>
            </a:r>
            <a:r>
              <a:rPr sz="3960" spc="-32" baseline="3413" dirty="0">
                <a:latin typeface="Calibri"/>
                <a:cs typeface="Calibri"/>
              </a:rPr>
              <a:t>s</a:t>
            </a:r>
            <a:r>
              <a:rPr sz="3960" baseline="3413" dirty="0">
                <a:latin typeface="Calibri"/>
                <a:cs typeface="Calibri"/>
              </a:rPr>
              <a:t>tria de l</a:t>
            </a:r>
            <a:r>
              <a:rPr sz="3960" spc="-4" baseline="3413" dirty="0">
                <a:latin typeface="Calibri"/>
                <a:cs typeface="Calibri"/>
              </a:rPr>
              <a:t>o</a:t>
            </a:r>
            <a:r>
              <a:rPr sz="3960" baseline="3413" dirty="0">
                <a:latin typeface="Calibri"/>
                <a:cs typeface="Calibri"/>
              </a:rPr>
              <a:t>s hid</a:t>
            </a:r>
            <a:r>
              <a:rPr sz="3960" spc="-37" baseline="3413" dirty="0">
                <a:latin typeface="Calibri"/>
                <a:cs typeface="Calibri"/>
              </a:rPr>
              <a:t>r</a:t>
            </a:r>
            <a:r>
              <a:rPr sz="3960" baseline="3413" dirty="0">
                <a:latin typeface="Calibri"/>
                <a:cs typeface="Calibri"/>
              </a:rPr>
              <a:t>o</a:t>
            </a:r>
            <a:r>
              <a:rPr sz="3960" spc="-28" baseline="3413" dirty="0">
                <a:latin typeface="Calibri"/>
                <a:cs typeface="Calibri"/>
              </a:rPr>
              <a:t>c</a:t>
            </a:r>
            <a:r>
              <a:rPr sz="3960" baseline="3413" dirty="0">
                <a:latin typeface="Calibri"/>
                <a:cs typeface="Calibri"/>
              </a:rPr>
              <a:t>arbu</a:t>
            </a:r>
            <a:r>
              <a:rPr sz="3960" spc="-32" baseline="3413" dirty="0">
                <a:latin typeface="Calibri"/>
                <a:cs typeface="Calibri"/>
              </a:rPr>
              <a:t>r</a:t>
            </a:r>
            <a:r>
              <a:rPr sz="3960" baseline="3413" dirty="0">
                <a:latin typeface="Calibri"/>
                <a:cs typeface="Calibri"/>
              </a:rPr>
              <a:t>os</a:t>
            </a:r>
            <a:r>
              <a:rPr sz="3960" spc="-28" baseline="3413" dirty="0">
                <a:latin typeface="Calibri"/>
                <a:cs typeface="Calibri"/>
              </a:rPr>
              <a:t> </a:t>
            </a:r>
            <a:r>
              <a:rPr sz="3960" baseline="3413" dirty="0">
                <a:latin typeface="Calibri"/>
                <a:cs typeface="Calibri"/>
              </a:rPr>
              <a:t>y líquidos, </a:t>
            </a:r>
            <a:r>
              <a:rPr sz="3960" spc="-21" baseline="3413" dirty="0">
                <a:latin typeface="Calibri"/>
                <a:cs typeface="Calibri"/>
              </a:rPr>
              <a:t>c</a:t>
            </a:r>
            <a:r>
              <a:rPr sz="3960" baseline="3413" dirty="0">
                <a:latin typeface="Calibri"/>
                <a:cs typeface="Calibri"/>
              </a:rPr>
              <a:t>omo</a:t>
            </a:r>
            <a:r>
              <a:rPr sz="3960" spc="-28" baseline="3413" dirty="0">
                <a:latin typeface="Calibri"/>
                <a:cs typeface="Calibri"/>
              </a:rPr>
              <a:t> </a:t>
            </a:r>
            <a:r>
              <a:rPr sz="3960" baseline="3413" dirty="0">
                <a:latin typeface="Calibri"/>
                <a:cs typeface="Calibri"/>
              </a:rPr>
              <a:t>en</a:t>
            </a:r>
            <a:endParaRPr sz="2640" dirty="0">
              <a:latin typeface="Calibri"/>
              <a:cs typeface="Calibri"/>
            </a:endParaRPr>
          </a:p>
          <a:p>
            <a:pPr marL="13970" marR="47421">
              <a:lnSpc>
                <a:spcPts val="3168"/>
              </a:lnSpc>
              <a:spcBef>
                <a:spcPts val="18"/>
              </a:spcBef>
            </a:pPr>
            <a:r>
              <a:rPr sz="3960" baseline="1137" dirty="0">
                <a:latin typeface="Calibri"/>
                <a:cs typeface="Calibri"/>
              </a:rPr>
              <a:t>cu</a:t>
            </a:r>
            <a:r>
              <a:rPr sz="3960" spc="4" baseline="1137" dirty="0">
                <a:latin typeface="Calibri"/>
                <a:cs typeface="Calibri"/>
              </a:rPr>
              <a:t>a</a:t>
            </a:r>
            <a:r>
              <a:rPr sz="3960" baseline="1137" dirty="0">
                <a:latin typeface="Calibri"/>
                <a:cs typeface="Calibri"/>
              </a:rPr>
              <a:t>lquier</a:t>
            </a:r>
            <a:r>
              <a:rPr sz="3960" spc="-4" baseline="1137" dirty="0">
                <a:latin typeface="Calibri"/>
                <a:cs typeface="Calibri"/>
              </a:rPr>
              <a:t> </a:t>
            </a:r>
            <a:r>
              <a:rPr sz="3960" baseline="1137" dirty="0">
                <a:latin typeface="Calibri"/>
                <a:cs typeface="Calibri"/>
              </a:rPr>
              <a:t>ot</a:t>
            </a:r>
            <a:r>
              <a:rPr sz="3960" spc="-55" baseline="1137" dirty="0">
                <a:latin typeface="Calibri"/>
                <a:cs typeface="Calibri"/>
              </a:rPr>
              <a:t>r</a:t>
            </a:r>
            <a:r>
              <a:rPr sz="3960" baseline="1137" dirty="0">
                <a:latin typeface="Calibri"/>
                <a:cs typeface="Calibri"/>
              </a:rPr>
              <a:t>a,</a:t>
            </a:r>
            <a:r>
              <a:rPr sz="3960" spc="-10" baseline="1137" dirty="0">
                <a:latin typeface="Calibri"/>
                <a:cs typeface="Calibri"/>
              </a:rPr>
              <a:t> </a:t>
            </a:r>
            <a:r>
              <a:rPr sz="3960" baseline="1137" dirty="0">
                <a:latin typeface="Calibri"/>
                <a:cs typeface="Calibri"/>
              </a:rPr>
              <a:t>el </a:t>
            </a:r>
            <a:r>
              <a:rPr sz="3960" spc="-15" baseline="1137" dirty="0">
                <a:latin typeface="Calibri"/>
                <a:cs typeface="Calibri"/>
              </a:rPr>
              <a:t>c</a:t>
            </a:r>
            <a:r>
              <a:rPr sz="3960" baseline="1137" dirty="0">
                <a:latin typeface="Calibri"/>
                <a:cs typeface="Calibri"/>
              </a:rPr>
              <a:t>once</a:t>
            </a:r>
            <a:r>
              <a:rPr sz="3960" spc="-10" baseline="1137" dirty="0">
                <a:latin typeface="Calibri"/>
                <a:cs typeface="Calibri"/>
              </a:rPr>
              <a:t>p</a:t>
            </a:r>
            <a:r>
              <a:rPr sz="3960" spc="-28" baseline="1137" dirty="0">
                <a:latin typeface="Calibri"/>
                <a:cs typeface="Calibri"/>
              </a:rPr>
              <a:t>t</a:t>
            </a:r>
            <a:r>
              <a:rPr sz="3960" baseline="1137" dirty="0">
                <a:latin typeface="Calibri"/>
                <a:cs typeface="Calibri"/>
              </a:rPr>
              <a:t>o</a:t>
            </a:r>
            <a:r>
              <a:rPr sz="3960" spc="-21" baseline="1137" dirty="0">
                <a:latin typeface="Calibri"/>
                <a:cs typeface="Calibri"/>
              </a:rPr>
              <a:t> </a:t>
            </a:r>
            <a:r>
              <a:rPr sz="3960" baseline="1137" dirty="0">
                <a:latin typeface="Calibri"/>
                <a:cs typeface="Calibri"/>
              </a:rPr>
              <a:t>de</a:t>
            </a:r>
            <a:r>
              <a:rPr sz="3960" spc="10" baseline="1137" dirty="0">
                <a:latin typeface="Calibri"/>
                <a:cs typeface="Calibri"/>
              </a:rPr>
              <a:t> </a:t>
            </a:r>
            <a:r>
              <a:rPr sz="3960" baseline="1137" dirty="0">
                <a:latin typeface="Calibri"/>
                <a:cs typeface="Calibri"/>
              </a:rPr>
              <a:t>medi</a:t>
            </a:r>
            <a:r>
              <a:rPr sz="3960" spc="10" baseline="1137" dirty="0">
                <a:latin typeface="Calibri"/>
                <a:cs typeface="Calibri"/>
              </a:rPr>
              <a:t>c</a:t>
            </a:r>
            <a:r>
              <a:rPr sz="3960" baseline="1137" dirty="0">
                <a:latin typeface="Calibri"/>
                <a:cs typeface="Calibri"/>
              </a:rPr>
              <a:t>ión</a:t>
            </a:r>
            <a:r>
              <a:rPr sz="3960" spc="-21" baseline="1137" dirty="0">
                <a:latin typeface="Calibri"/>
                <a:cs typeface="Calibri"/>
              </a:rPr>
              <a:t> </a:t>
            </a:r>
            <a:r>
              <a:rPr sz="3960" baseline="1137" dirty="0">
                <a:latin typeface="Calibri"/>
                <a:cs typeface="Calibri"/>
              </a:rPr>
              <a:t>tiene</a:t>
            </a:r>
            <a:r>
              <a:rPr sz="3960" spc="15" baseline="1137" dirty="0">
                <a:latin typeface="Calibri"/>
                <a:cs typeface="Calibri"/>
              </a:rPr>
              <a:t> </a:t>
            </a:r>
            <a:r>
              <a:rPr sz="3960" baseline="1137" dirty="0">
                <a:latin typeface="Calibri"/>
                <a:cs typeface="Calibri"/>
              </a:rPr>
              <a:t>un g</a:t>
            </a:r>
            <a:r>
              <a:rPr sz="3960" spc="-55" baseline="1137" dirty="0">
                <a:latin typeface="Calibri"/>
                <a:cs typeface="Calibri"/>
              </a:rPr>
              <a:t>r</a:t>
            </a:r>
            <a:r>
              <a:rPr sz="3960" baseline="1137" dirty="0">
                <a:latin typeface="Calibri"/>
                <a:cs typeface="Calibri"/>
              </a:rPr>
              <a:t>an</a:t>
            </a:r>
            <a:endParaRPr sz="2640" dirty="0">
              <a:latin typeface="Calibri"/>
              <a:cs typeface="Calibri"/>
            </a:endParaRPr>
          </a:p>
          <a:p>
            <a:pPr marL="13970" marR="47421">
              <a:lnSpc>
                <a:spcPts val="3168"/>
              </a:lnSpc>
            </a:pPr>
            <a:r>
              <a:rPr sz="3960" baseline="1137" dirty="0">
                <a:latin typeface="Calibri"/>
                <a:cs typeface="Calibri"/>
              </a:rPr>
              <a:t>impa</a:t>
            </a:r>
            <a:r>
              <a:rPr sz="3960" spc="10" baseline="1137" dirty="0">
                <a:latin typeface="Calibri"/>
                <a:cs typeface="Calibri"/>
              </a:rPr>
              <a:t>c</a:t>
            </a:r>
            <a:r>
              <a:rPr sz="3960" spc="-28" baseline="1137" dirty="0">
                <a:latin typeface="Calibri"/>
                <a:cs typeface="Calibri"/>
              </a:rPr>
              <a:t>t</a:t>
            </a:r>
            <a:r>
              <a:rPr sz="3960" baseline="1137" dirty="0">
                <a:latin typeface="Calibri"/>
                <a:cs typeface="Calibri"/>
              </a:rPr>
              <a:t>o.</a:t>
            </a:r>
            <a:endParaRPr sz="2640" dirty="0">
              <a:latin typeface="Calibri"/>
              <a:cs typeface="Calibri"/>
            </a:endParaRPr>
          </a:p>
          <a:p>
            <a:pPr marL="13970" marR="47421">
              <a:lnSpc>
                <a:spcPct val="101725"/>
              </a:lnSpc>
              <a:spcBef>
                <a:spcPts val="422"/>
              </a:spcBef>
            </a:pPr>
            <a:r>
              <a:rPr sz="2640" dirty="0">
                <a:latin typeface="Calibri"/>
                <a:cs typeface="Calibri"/>
              </a:rPr>
              <a:t>Sin</a:t>
            </a:r>
            <a:r>
              <a:rPr sz="2640" spc="-15" dirty="0">
                <a:latin typeface="Calibri"/>
                <a:cs typeface="Calibri"/>
              </a:rPr>
              <a:t> </a:t>
            </a:r>
            <a:r>
              <a:rPr sz="2640" dirty="0">
                <a:latin typeface="Calibri"/>
                <a:cs typeface="Calibri"/>
              </a:rPr>
              <a:t>emba</a:t>
            </a:r>
            <a:r>
              <a:rPr sz="2640" spc="-32" dirty="0">
                <a:latin typeface="Calibri"/>
                <a:cs typeface="Calibri"/>
              </a:rPr>
              <a:t>r</a:t>
            </a:r>
            <a:r>
              <a:rPr sz="2640" spc="-15" dirty="0">
                <a:latin typeface="Calibri"/>
                <a:cs typeface="Calibri"/>
              </a:rPr>
              <a:t>g</a:t>
            </a:r>
            <a:r>
              <a:rPr sz="2640" dirty="0">
                <a:latin typeface="Calibri"/>
                <a:cs typeface="Calibri"/>
              </a:rPr>
              <a:t>o</a:t>
            </a:r>
            <a:r>
              <a:rPr sz="2640" spc="-21" dirty="0">
                <a:latin typeface="Calibri"/>
                <a:cs typeface="Calibri"/>
              </a:rPr>
              <a:t> </a:t>
            </a:r>
            <a:r>
              <a:rPr sz="2640" dirty="0">
                <a:latin typeface="Calibri"/>
                <a:cs typeface="Calibri"/>
              </a:rPr>
              <a:t>el uso</a:t>
            </a:r>
            <a:r>
              <a:rPr sz="2640" spc="-10" dirty="0">
                <a:latin typeface="Calibri"/>
                <a:cs typeface="Calibri"/>
              </a:rPr>
              <a:t> </a:t>
            </a:r>
            <a:r>
              <a:rPr sz="2640" dirty="0">
                <a:latin typeface="Calibri"/>
                <a:cs typeface="Calibri"/>
              </a:rPr>
              <a:t>de e</a:t>
            </a:r>
            <a:r>
              <a:rPr sz="2640" spc="-28" dirty="0">
                <a:latin typeface="Calibri"/>
                <a:cs typeface="Calibri"/>
              </a:rPr>
              <a:t>st</a:t>
            </a:r>
            <a:r>
              <a:rPr sz="2640" dirty="0">
                <a:latin typeface="Calibri"/>
                <a:cs typeface="Calibri"/>
              </a:rPr>
              <a:t>e</a:t>
            </a:r>
            <a:r>
              <a:rPr sz="2640" spc="-10" dirty="0">
                <a:latin typeface="Calibri"/>
                <a:cs typeface="Calibri"/>
              </a:rPr>
              <a:t> </a:t>
            </a:r>
            <a:r>
              <a:rPr sz="2640" spc="-21" dirty="0">
                <a:latin typeface="Calibri"/>
                <a:cs typeface="Calibri"/>
              </a:rPr>
              <a:t>c</a:t>
            </a:r>
            <a:r>
              <a:rPr sz="2640" dirty="0">
                <a:latin typeface="Calibri"/>
                <a:cs typeface="Calibri"/>
              </a:rPr>
              <a:t>o</a:t>
            </a:r>
            <a:r>
              <a:rPr sz="2640" spc="-10" dirty="0">
                <a:latin typeface="Calibri"/>
                <a:cs typeface="Calibri"/>
              </a:rPr>
              <a:t>n</a:t>
            </a:r>
            <a:r>
              <a:rPr sz="2640" dirty="0">
                <a:latin typeface="Calibri"/>
                <a:cs typeface="Calibri"/>
              </a:rPr>
              <a:t>c</a:t>
            </a:r>
            <a:r>
              <a:rPr sz="2640" spc="4" dirty="0">
                <a:latin typeface="Calibri"/>
                <a:cs typeface="Calibri"/>
              </a:rPr>
              <a:t>e</a:t>
            </a:r>
            <a:r>
              <a:rPr sz="2640" spc="-15" dirty="0">
                <a:latin typeface="Calibri"/>
                <a:cs typeface="Calibri"/>
              </a:rPr>
              <a:t>p</a:t>
            </a:r>
            <a:r>
              <a:rPr sz="2640" spc="-28" dirty="0">
                <a:latin typeface="Calibri"/>
                <a:cs typeface="Calibri"/>
              </a:rPr>
              <a:t>t</a:t>
            </a:r>
            <a:r>
              <a:rPr sz="2640" dirty="0">
                <a:latin typeface="Calibri"/>
                <a:cs typeface="Calibri"/>
              </a:rPr>
              <a:t>o impli</a:t>
            </a:r>
            <a:r>
              <a:rPr sz="2640" spc="-21" dirty="0">
                <a:latin typeface="Calibri"/>
                <a:cs typeface="Calibri"/>
              </a:rPr>
              <a:t>c</a:t>
            </a:r>
            <a:r>
              <a:rPr sz="2640" dirty="0">
                <a:latin typeface="Calibri"/>
                <a:cs typeface="Calibri"/>
              </a:rPr>
              <a:t>a</a:t>
            </a:r>
            <a:r>
              <a:rPr sz="2640" spc="-28" dirty="0">
                <a:latin typeface="Calibri"/>
                <a:cs typeface="Calibri"/>
              </a:rPr>
              <a:t> </a:t>
            </a:r>
            <a:r>
              <a:rPr sz="2640" dirty="0">
                <a:latin typeface="Calibri"/>
                <a:cs typeface="Calibri"/>
              </a:rPr>
              <a:t>cue</a:t>
            </a:r>
            <a:r>
              <a:rPr sz="2640" spc="-21" dirty="0">
                <a:latin typeface="Calibri"/>
                <a:cs typeface="Calibri"/>
              </a:rPr>
              <a:t>s</a:t>
            </a:r>
            <a:r>
              <a:rPr sz="2640" dirty="0">
                <a:latin typeface="Calibri"/>
                <a:cs typeface="Calibri"/>
              </a:rPr>
              <a:t>ti</a:t>
            </a:r>
            <a:r>
              <a:rPr sz="2640" spc="-4" dirty="0">
                <a:latin typeface="Calibri"/>
                <a:cs typeface="Calibri"/>
              </a:rPr>
              <a:t>o</a:t>
            </a:r>
            <a:r>
              <a:rPr sz="2640" dirty="0">
                <a:latin typeface="Calibri"/>
                <a:cs typeface="Calibri"/>
              </a:rPr>
              <a:t>nes</a:t>
            </a:r>
          </a:p>
          <a:p>
            <a:pPr marL="13970" marR="47421">
              <a:lnSpc>
                <a:spcPts val="3168"/>
              </a:lnSpc>
              <a:spcBef>
                <a:spcPts val="158"/>
              </a:spcBef>
            </a:pPr>
            <a:r>
              <a:rPr sz="3960" baseline="1137" dirty="0">
                <a:latin typeface="Calibri"/>
                <a:cs typeface="Calibri"/>
              </a:rPr>
              <a:t>que no se </a:t>
            </a:r>
            <a:r>
              <a:rPr sz="3960" spc="-28" baseline="1137" dirty="0">
                <a:latin typeface="Calibri"/>
                <a:cs typeface="Calibri"/>
              </a:rPr>
              <a:t>c</a:t>
            </a:r>
            <a:r>
              <a:rPr sz="3960" baseline="1137" dirty="0">
                <a:latin typeface="Calibri"/>
                <a:cs typeface="Calibri"/>
              </a:rPr>
              <a:t>on</a:t>
            </a:r>
            <a:r>
              <a:rPr sz="3960" spc="-10" baseline="1137" dirty="0">
                <a:latin typeface="Calibri"/>
                <a:cs typeface="Calibri"/>
              </a:rPr>
              <a:t>s</a:t>
            </a:r>
            <a:r>
              <a:rPr sz="3960" baseline="1137" dirty="0">
                <a:latin typeface="Calibri"/>
                <a:cs typeface="Calibri"/>
              </a:rPr>
              <a:t>ide</a:t>
            </a:r>
            <a:r>
              <a:rPr sz="3960" spc="-43" baseline="1137" dirty="0">
                <a:latin typeface="Calibri"/>
                <a:cs typeface="Calibri"/>
              </a:rPr>
              <a:t>r</a:t>
            </a:r>
            <a:r>
              <a:rPr sz="3960" baseline="1137" dirty="0">
                <a:latin typeface="Calibri"/>
                <a:cs typeface="Calibri"/>
              </a:rPr>
              <a:t>an a </a:t>
            </a:r>
            <a:r>
              <a:rPr sz="3960" spc="-32" baseline="1137" dirty="0">
                <a:latin typeface="Calibri"/>
                <a:cs typeface="Calibri"/>
              </a:rPr>
              <a:t>v</a:t>
            </a:r>
            <a:r>
              <a:rPr sz="3960" baseline="1137" dirty="0">
                <a:latin typeface="Calibri"/>
                <a:cs typeface="Calibri"/>
              </a:rPr>
              <a:t>e</a:t>
            </a:r>
            <a:r>
              <a:rPr sz="3960" spc="10" baseline="1137" dirty="0">
                <a:latin typeface="Calibri"/>
                <a:cs typeface="Calibri"/>
              </a:rPr>
              <a:t>c</a:t>
            </a:r>
            <a:r>
              <a:rPr sz="3960" baseline="1137" dirty="0">
                <a:latin typeface="Calibri"/>
                <a:cs typeface="Calibri"/>
              </a:rPr>
              <a:t>es p</a:t>
            </a:r>
            <a:r>
              <a:rPr sz="3960" spc="-37" baseline="1137" dirty="0">
                <a:latin typeface="Calibri"/>
                <a:cs typeface="Calibri"/>
              </a:rPr>
              <a:t>r</a:t>
            </a:r>
            <a:r>
              <a:rPr sz="3960" baseline="1137" dirty="0">
                <a:latin typeface="Calibri"/>
                <a:cs typeface="Calibri"/>
              </a:rPr>
              <a:t>oducti</a:t>
            </a:r>
            <a:r>
              <a:rPr sz="3960" spc="-43" baseline="1137" dirty="0">
                <a:latin typeface="Calibri"/>
                <a:cs typeface="Calibri"/>
              </a:rPr>
              <a:t>v</a:t>
            </a:r>
            <a:r>
              <a:rPr sz="3960" baseline="1137" dirty="0">
                <a:latin typeface="Calibri"/>
                <a:cs typeface="Calibri"/>
              </a:rPr>
              <a:t>as.</a:t>
            </a:r>
            <a:endParaRPr sz="2640" dirty="0">
              <a:latin typeface="Calibri"/>
              <a:cs typeface="Calibri"/>
            </a:endParaRPr>
          </a:p>
          <a:p>
            <a:pPr marL="13970">
              <a:lnSpc>
                <a:spcPct val="100097"/>
              </a:lnSpc>
              <a:spcBef>
                <a:spcPts val="460"/>
              </a:spcBef>
            </a:pPr>
            <a:r>
              <a:rPr sz="2640" dirty="0">
                <a:latin typeface="Calibri"/>
                <a:cs typeface="Calibri"/>
              </a:rPr>
              <a:t>El inda</a:t>
            </a:r>
            <a:r>
              <a:rPr sz="2640" spc="-48" dirty="0">
                <a:latin typeface="Calibri"/>
                <a:cs typeface="Calibri"/>
              </a:rPr>
              <a:t>g</a:t>
            </a:r>
            <a:r>
              <a:rPr sz="2640" dirty="0">
                <a:latin typeface="Calibri"/>
                <a:cs typeface="Calibri"/>
              </a:rPr>
              <a:t>ar</a:t>
            </a:r>
            <a:r>
              <a:rPr sz="2640" spc="-10" dirty="0">
                <a:latin typeface="Calibri"/>
                <a:cs typeface="Calibri"/>
              </a:rPr>
              <a:t> </a:t>
            </a:r>
            <a:r>
              <a:rPr sz="2640" dirty="0">
                <a:latin typeface="Calibri"/>
                <a:cs typeface="Calibri"/>
              </a:rPr>
              <a:t>en la m</a:t>
            </a:r>
            <a:r>
              <a:rPr sz="2640" spc="10" dirty="0">
                <a:latin typeface="Calibri"/>
                <a:cs typeface="Calibri"/>
              </a:rPr>
              <a:t>e</a:t>
            </a:r>
            <a:r>
              <a:rPr sz="2640" dirty="0">
                <a:latin typeface="Calibri"/>
                <a:cs typeface="Calibri"/>
              </a:rPr>
              <a:t>dición</a:t>
            </a:r>
            <a:r>
              <a:rPr sz="2640" spc="-26" dirty="0">
                <a:latin typeface="Calibri"/>
                <a:cs typeface="Calibri"/>
              </a:rPr>
              <a:t> </a:t>
            </a:r>
            <a:r>
              <a:rPr sz="2640" dirty="0">
                <a:latin typeface="Calibri"/>
                <a:cs typeface="Calibri"/>
              </a:rPr>
              <a:t>de hid</a:t>
            </a:r>
            <a:r>
              <a:rPr sz="2640" spc="-32" dirty="0">
                <a:latin typeface="Calibri"/>
                <a:cs typeface="Calibri"/>
              </a:rPr>
              <a:t>r</a:t>
            </a:r>
            <a:r>
              <a:rPr sz="2640" dirty="0">
                <a:latin typeface="Calibri"/>
                <a:cs typeface="Calibri"/>
              </a:rPr>
              <a:t>o</a:t>
            </a:r>
            <a:r>
              <a:rPr sz="2640" spc="-28" dirty="0">
                <a:latin typeface="Calibri"/>
                <a:cs typeface="Calibri"/>
              </a:rPr>
              <a:t>c</a:t>
            </a:r>
            <a:r>
              <a:rPr sz="2640" dirty="0">
                <a:latin typeface="Calibri"/>
                <a:cs typeface="Calibri"/>
              </a:rPr>
              <a:t>arbu</a:t>
            </a:r>
            <a:r>
              <a:rPr sz="2640" spc="-32" dirty="0">
                <a:latin typeface="Calibri"/>
                <a:cs typeface="Calibri"/>
              </a:rPr>
              <a:t>r</a:t>
            </a:r>
            <a:r>
              <a:rPr sz="2640" dirty="0">
                <a:latin typeface="Calibri"/>
                <a:cs typeface="Calibri"/>
              </a:rPr>
              <a:t>os</a:t>
            </a:r>
            <a:r>
              <a:rPr sz="2640" spc="-10" dirty="0">
                <a:latin typeface="Calibri"/>
                <a:cs typeface="Calibri"/>
              </a:rPr>
              <a:t> </a:t>
            </a:r>
            <a:r>
              <a:rPr sz="2640" dirty="0">
                <a:latin typeface="Calibri"/>
                <a:cs typeface="Calibri"/>
              </a:rPr>
              <a:t>y</a:t>
            </a:r>
            <a:r>
              <a:rPr sz="2640" spc="-10" dirty="0">
                <a:latin typeface="Calibri"/>
                <a:cs typeface="Calibri"/>
              </a:rPr>
              <a:t> </a:t>
            </a:r>
            <a:r>
              <a:rPr sz="2640" dirty="0">
                <a:latin typeface="Calibri"/>
                <a:cs typeface="Calibri"/>
              </a:rPr>
              <a:t>líquidos d</a:t>
            </a:r>
            <a:r>
              <a:rPr sz="2640" spc="4" dirty="0">
                <a:latin typeface="Calibri"/>
                <a:cs typeface="Calibri"/>
              </a:rPr>
              <a:t>e</a:t>
            </a:r>
            <a:r>
              <a:rPr sz="2640" dirty="0">
                <a:latin typeface="Calibri"/>
                <a:cs typeface="Calibri"/>
              </a:rPr>
              <a:t>be partir</a:t>
            </a:r>
            <a:r>
              <a:rPr sz="2640" spc="-10" dirty="0">
                <a:latin typeface="Calibri"/>
                <a:cs typeface="Calibri"/>
              </a:rPr>
              <a:t> </a:t>
            </a:r>
            <a:r>
              <a:rPr sz="2640" dirty="0">
                <a:latin typeface="Calibri"/>
                <a:cs typeface="Calibri"/>
              </a:rPr>
              <a:t>de un e</a:t>
            </a:r>
            <a:r>
              <a:rPr sz="2640" spc="-32" dirty="0">
                <a:latin typeface="Calibri"/>
                <a:cs typeface="Calibri"/>
              </a:rPr>
              <a:t>n</a:t>
            </a:r>
            <a:r>
              <a:rPr sz="2640" spc="-28" dirty="0">
                <a:latin typeface="Calibri"/>
                <a:cs typeface="Calibri"/>
              </a:rPr>
              <a:t>t</a:t>
            </a:r>
            <a:r>
              <a:rPr sz="2640" dirty="0">
                <a:latin typeface="Calibri"/>
                <a:cs typeface="Calibri"/>
              </a:rPr>
              <a:t>endimie</a:t>
            </a:r>
            <a:r>
              <a:rPr sz="2640" spc="-21" dirty="0">
                <a:latin typeface="Calibri"/>
                <a:cs typeface="Calibri"/>
              </a:rPr>
              <a:t>n</a:t>
            </a:r>
            <a:r>
              <a:rPr sz="2640" spc="-28" dirty="0">
                <a:latin typeface="Calibri"/>
                <a:cs typeface="Calibri"/>
              </a:rPr>
              <a:t>t</a:t>
            </a:r>
            <a:r>
              <a:rPr sz="2640" spc="-59" dirty="0">
                <a:latin typeface="Calibri"/>
                <a:cs typeface="Calibri"/>
              </a:rPr>
              <a:t>o</a:t>
            </a:r>
            <a:r>
              <a:rPr sz="2640" dirty="0">
                <a:latin typeface="Calibri"/>
                <a:cs typeface="Calibri"/>
              </a:rPr>
              <a:t>, p</a:t>
            </a:r>
            <a:r>
              <a:rPr sz="2640" spc="-15" dirty="0">
                <a:latin typeface="Calibri"/>
                <a:cs typeface="Calibri"/>
              </a:rPr>
              <a:t>o</a:t>
            </a:r>
            <a:r>
              <a:rPr sz="2640" dirty="0">
                <a:latin typeface="Calibri"/>
                <a:cs typeface="Calibri"/>
              </a:rPr>
              <a:t>r lo</a:t>
            </a:r>
            <a:r>
              <a:rPr sz="2640" spc="-4" dirty="0">
                <a:latin typeface="Calibri"/>
                <a:cs typeface="Calibri"/>
              </a:rPr>
              <a:t> </a:t>
            </a:r>
            <a:r>
              <a:rPr sz="2640" dirty="0">
                <a:latin typeface="Calibri"/>
                <a:cs typeface="Calibri"/>
              </a:rPr>
              <a:t>menos</a:t>
            </a:r>
            <a:r>
              <a:rPr sz="2640" spc="-28" dirty="0">
                <a:latin typeface="Calibri"/>
                <a:cs typeface="Calibri"/>
              </a:rPr>
              <a:t> g</a:t>
            </a:r>
            <a:r>
              <a:rPr sz="2640" dirty="0">
                <a:latin typeface="Calibri"/>
                <a:cs typeface="Calibri"/>
              </a:rPr>
              <a:t>ene</a:t>
            </a:r>
            <a:r>
              <a:rPr sz="2640" spc="-43" dirty="0">
                <a:latin typeface="Calibri"/>
                <a:cs typeface="Calibri"/>
              </a:rPr>
              <a:t>r</a:t>
            </a:r>
            <a:r>
              <a:rPr sz="2640" dirty="0">
                <a:latin typeface="Calibri"/>
                <a:cs typeface="Calibri"/>
              </a:rPr>
              <a:t>al, de lo que impli</a:t>
            </a:r>
            <a:r>
              <a:rPr sz="2640" spc="-10" dirty="0">
                <a:latin typeface="Calibri"/>
                <a:cs typeface="Calibri"/>
              </a:rPr>
              <a:t>c</a:t>
            </a:r>
            <a:r>
              <a:rPr sz="2640" dirty="0">
                <a:latin typeface="Calibri"/>
                <a:cs typeface="Calibri"/>
              </a:rPr>
              <a:t>a</a:t>
            </a:r>
            <a:r>
              <a:rPr sz="2640" spc="-10" dirty="0">
                <a:latin typeface="Calibri"/>
                <a:cs typeface="Calibri"/>
              </a:rPr>
              <a:t> </a:t>
            </a:r>
            <a:r>
              <a:rPr sz="2640" dirty="0">
                <a:latin typeface="Calibri"/>
                <a:cs typeface="Calibri"/>
              </a:rPr>
              <a:t>e</a:t>
            </a:r>
            <a:r>
              <a:rPr sz="2640" spc="-21" dirty="0">
                <a:latin typeface="Calibri"/>
                <a:cs typeface="Calibri"/>
              </a:rPr>
              <a:t>s</a:t>
            </a:r>
            <a:r>
              <a:rPr sz="2640" spc="-28" dirty="0">
                <a:latin typeface="Calibri"/>
                <a:cs typeface="Calibri"/>
              </a:rPr>
              <a:t>t</a:t>
            </a:r>
            <a:r>
              <a:rPr sz="2640" dirty="0">
                <a:latin typeface="Calibri"/>
                <a:cs typeface="Calibri"/>
              </a:rPr>
              <a:t>e</a:t>
            </a:r>
            <a:r>
              <a:rPr sz="2640" spc="-10" dirty="0">
                <a:latin typeface="Calibri"/>
                <a:cs typeface="Calibri"/>
              </a:rPr>
              <a:t> </a:t>
            </a:r>
            <a:r>
              <a:rPr sz="2640" spc="-21" dirty="0">
                <a:latin typeface="Calibri"/>
                <a:cs typeface="Calibri"/>
              </a:rPr>
              <a:t>c</a:t>
            </a:r>
            <a:r>
              <a:rPr sz="2640" dirty="0">
                <a:latin typeface="Calibri"/>
                <a:cs typeface="Calibri"/>
              </a:rPr>
              <a:t>once</a:t>
            </a:r>
            <a:r>
              <a:rPr sz="2640" spc="-10" dirty="0">
                <a:latin typeface="Calibri"/>
                <a:cs typeface="Calibri"/>
              </a:rPr>
              <a:t>p</a:t>
            </a:r>
            <a:r>
              <a:rPr sz="2640" spc="-28" dirty="0">
                <a:latin typeface="Calibri"/>
                <a:cs typeface="Calibri"/>
              </a:rPr>
              <a:t>t</a:t>
            </a:r>
            <a:r>
              <a:rPr sz="2640" dirty="0">
                <a:latin typeface="Calibri"/>
                <a:cs typeface="Calibri"/>
              </a:rPr>
              <a:t>o.</a:t>
            </a:r>
          </a:p>
          <a:p>
            <a:pPr marL="13970" marR="179693">
              <a:lnSpc>
                <a:spcPts val="3168"/>
              </a:lnSpc>
              <a:spcBef>
                <a:spcPts val="727"/>
              </a:spcBef>
            </a:pPr>
            <a:r>
              <a:rPr sz="2640" dirty="0">
                <a:latin typeface="Calibri"/>
                <a:cs typeface="Calibri"/>
              </a:rPr>
              <a:t>Una medi</a:t>
            </a:r>
            <a:r>
              <a:rPr sz="2640" spc="4" dirty="0">
                <a:latin typeface="Calibri"/>
                <a:cs typeface="Calibri"/>
              </a:rPr>
              <a:t>c</a:t>
            </a:r>
            <a:r>
              <a:rPr sz="2640" dirty="0">
                <a:latin typeface="Calibri"/>
                <a:cs typeface="Calibri"/>
              </a:rPr>
              <a:t>ión</a:t>
            </a:r>
            <a:r>
              <a:rPr sz="2640" spc="-21" dirty="0">
                <a:latin typeface="Calibri"/>
                <a:cs typeface="Calibri"/>
              </a:rPr>
              <a:t> </a:t>
            </a:r>
            <a:r>
              <a:rPr sz="2640" dirty="0">
                <a:latin typeface="Calibri"/>
                <a:cs typeface="Calibri"/>
              </a:rPr>
              <a:t>es un p</a:t>
            </a:r>
            <a:r>
              <a:rPr sz="2640" spc="-37" dirty="0">
                <a:latin typeface="Calibri"/>
                <a:cs typeface="Calibri"/>
              </a:rPr>
              <a:t>r</a:t>
            </a:r>
            <a:r>
              <a:rPr sz="2640" dirty="0">
                <a:latin typeface="Calibri"/>
                <a:cs typeface="Calibri"/>
              </a:rPr>
              <a:t>oceso</a:t>
            </a:r>
            <a:r>
              <a:rPr sz="2640" spc="-15" dirty="0">
                <a:latin typeface="Calibri"/>
                <a:cs typeface="Calibri"/>
              </a:rPr>
              <a:t> </a:t>
            </a:r>
            <a:r>
              <a:rPr sz="2640" spc="-21" dirty="0">
                <a:latin typeface="Calibri"/>
                <a:cs typeface="Calibri"/>
              </a:rPr>
              <a:t>c</a:t>
            </a:r>
            <a:r>
              <a:rPr sz="2640" dirty="0">
                <a:latin typeface="Calibri"/>
                <a:cs typeface="Calibri"/>
              </a:rPr>
              <a:t>omplejo que </a:t>
            </a:r>
            <a:r>
              <a:rPr sz="2640" spc="-37" dirty="0">
                <a:latin typeface="Calibri"/>
                <a:cs typeface="Calibri"/>
              </a:rPr>
              <a:t>r</a:t>
            </a:r>
            <a:r>
              <a:rPr sz="2640" dirty="0">
                <a:latin typeface="Calibri"/>
                <a:cs typeface="Calibri"/>
              </a:rPr>
              <a:t>equi</a:t>
            </a:r>
            <a:r>
              <a:rPr sz="2640" spc="10" dirty="0">
                <a:latin typeface="Calibri"/>
                <a:cs typeface="Calibri"/>
              </a:rPr>
              <a:t>e</a:t>
            </a:r>
            <a:r>
              <a:rPr sz="2640" spc="-37" dirty="0">
                <a:latin typeface="Calibri"/>
                <a:cs typeface="Calibri"/>
              </a:rPr>
              <a:t>r</a:t>
            </a:r>
            <a:r>
              <a:rPr sz="2640" dirty="0">
                <a:latin typeface="Calibri"/>
                <a:cs typeface="Calibri"/>
              </a:rPr>
              <a:t>e d</a:t>
            </a:r>
            <a:r>
              <a:rPr sz="2640" spc="4" dirty="0">
                <a:latin typeface="Calibri"/>
                <a:cs typeface="Calibri"/>
              </a:rPr>
              <a:t>e</a:t>
            </a:r>
            <a:r>
              <a:rPr sz="2640" dirty="0">
                <a:latin typeface="Calibri"/>
                <a:cs typeface="Calibri"/>
              </a:rPr>
              <a:t>l e</a:t>
            </a:r>
            <a:r>
              <a:rPr sz="2640" spc="-21" dirty="0">
                <a:latin typeface="Calibri"/>
                <a:cs typeface="Calibri"/>
              </a:rPr>
              <a:t>n</a:t>
            </a:r>
            <a:r>
              <a:rPr sz="2640" spc="-28" dirty="0">
                <a:latin typeface="Calibri"/>
                <a:cs typeface="Calibri"/>
              </a:rPr>
              <a:t>t</a:t>
            </a:r>
            <a:r>
              <a:rPr sz="2640" dirty="0">
                <a:latin typeface="Calibri"/>
                <a:cs typeface="Calibri"/>
              </a:rPr>
              <a:t>endimie</a:t>
            </a:r>
            <a:r>
              <a:rPr sz="2640" spc="-21" dirty="0">
                <a:latin typeface="Calibri"/>
                <a:cs typeface="Calibri"/>
              </a:rPr>
              <a:t>n</a:t>
            </a:r>
            <a:r>
              <a:rPr sz="2640" spc="-28" dirty="0">
                <a:latin typeface="Calibri"/>
                <a:cs typeface="Calibri"/>
              </a:rPr>
              <a:t>t</a:t>
            </a:r>
            <a:r>
              <a:rPr sz="2640" dirty="0">
                <a:latin typeface="Calibri"/>
                <a:cs typeface="Calibri"/>
              </a:rPr>
              <a:t>o</a:t>
            </a:r>
            <a:r>
              <a:rPr sz="2640" spc="-21" dirty="0">
                <a:latin typeface="Calibri"/>
                <a:cs typeface="Calibri"/>
              </a:rPr>
              <a:t> </a:t>
            </a:r>
            <a:r>
              <a:rPr sz="2640" spc="-28" dirty="0">
                <a:latin typeface="Calibri"/>
                <a:cs typeface="Calibri"/>
              </a:rPr>
              <a:t>t</a:t>
            </a:r>
            <a:r>
              <a:rPr sz="2640" dirty="0">
                <a:latin typeface="Calibri"/>
                <a:cs typeface="Calibri"/>
              </a:rPr>
              <a:t>a</a:t>
            </a:r>
            <a:r>
              <a:rPr sz="2640" spc="-28" dirty="0">
                <a:latin typeface="Calibri"/>
                <a:cs typeface="Calibri"/>
              </a:rPr>
              <a:t>nt</a:t>
            </a:r>
            <a:r>
              <a:rPr sz="2640" dirty="0">
                <a:latin typeface="Calibri"/>
                <a:cs typeface="Calibri"/>
              </a:rPr>
              <a:t>o</a:t>
            </a:r>
            <a:r>
              <a:rPr sz="2640" spc="-21" dirty="0">
                <a:latin typeface="Calibri"/>
                <a:cs typeface="Calibri"/>
              </a:rPr>
              <a:t> </a:t>
            </a:r>
            <a:r>
              <a:rPr sz="2640" dirty="0">
                <a:latin typeface="Calibri"/>
                <a:cs typeface="Calibri"/>
              </a:rPr>
              <a:t>de la p</a:t>
            </a:r>
            <a:r>
              <a:rPr sz="2640" spc="-43" dirty="0">
                <a:latin typeface="Calibri"/>
                <a:cs typeface="Calibri"/>
              </a:rPr>
              <a:t>r</a:t>
            </a:r>
            <a:r>
              <a:rPr sz="2640" dirty="0">
                <a:latin typeface="Calibri"/>
                <a:cs typeface="Calibri"/>
              </a:rPr>
              <a:t>o</a:t>
            </a:r>
            <a:r>
              <a:rPr sz="2640" spc="-10" dirty="0">
                <a:latin typeface="Calibri"/>
                <a:cs typeface="Calibri"/>
              </a:rPr>
              <a:t>p</a:t>
            </a:r>
            <a:r>
              <a:rPr sz="2640" dirty="0">
                <a:latin typeface="Calibri"/>
                <a:cs typeface="Calibri"/>
              </a:rPr>
              <a:t>iedad que se desea medir </a:t>
            </a:r>
            <a:r>
              <a:rPr sz="2640" spc="-21" dirty="0">
                <a:latin typeface="Calibri"/>
                <a:cs typeface="Calibri"/>
              </a:rPr>
              <a:t>c</a:t>
            </a:r>
            <a:r>
              <a:rPr sz="2640" dirty="0">
                <a:latin typeface="Calibri"/>
                <a:cs typeface="Calibri"/>
              </a:rPr>
              <a:t>omo</a:t>
            </a:r>
            <a:r>
              <a:rPr sz="2640" spc="-28" dirty="0">
                <a:latin typeface="Calibri"/>
                <a:cs typeface="Calibri"/>
              </a:rPr>
              <a:t> </a:t>
            </a:r>
            <a:r>
              <a:rPr sz="2640" dirty="0">
                <a:latin typeface="Calibri"/>
                <a:cs typeface="Calibri"/>
              </a:rPr>
              <a:t>de </a:t>
            </a:r>
            <a:r>
              <a:rPr sz="2640" spc="-21" dirty="0">
                <a:latin typeface="Calibri"/>
                <a:cs typeface="Calibri"/>
              </a:rPr>
              <a:t>t</a:t>
            </a:r>
            <a:r>
              <a:rPr sz="2640" dirty="0">
                <a:latin typeface="Calibri"/>
                <a:cs typeface="Calibri"/>
              </a:rPr>
              <a:t>odo</a:t>
            </a:r>
            <a:r>
              <a:rPr sz="2640" spc="-10" dirty="0">
                <a:latin typeface="Calibri"/>
                <a:cs typeface="Calibri"/>
              </a:rPr>
              <a:t> </a:t>
            </a:r>
            <a:r>
              <a:rPr sz="2640" dirty="0">
                <a:latin typeface="Calibri"/>
                <a:cs typeface="Calibri"/>
              </a:rPr>
              <a:t>el </a:t>
            </a:r>
            <a:r>
              <a:rPr sz="2640" spc="-21" dirty="0">
                <a:latin typeface="Calibri"/>
                <a:cs typeface="Calibri"/>
              </a:rPr>
              <a:t>c</a:t>
            </a:r>
            <a:r>
              <a:rPr sz="2640" dirty="0">
                <a:latin typeface="Calibri"/>
                <a:cs typeface="Calibri"/>
              </a:rPr>
              <a:t>o</a:t>
            </a:r>
            <a:r>
              <a:rPr sz="2640" spc="-32" dirty="0">
                <a:latin typeface="Calibri"/>
                <a:cs typeface="Calibri"/>
              </a:rPr>
              <a:t>n</a:t>
            </a:r>
            <a:r>
              <a:rPr sz="2640" spc="-28" dirty="0">
                <a:latin typeface="Calibri"/>
                <a:cs typeface="Calibri"/>
              </a:rPr>
              <a:t>t</a:t>
            </a:r>
            <a:r>
              <a:rPr sz="2640" spc="-32" dirty="0">
                <a:latin typeface="Calibri"/>
                <a:cs typeface="Calibri"/>
              </a:rPr>
              <a:t>e</a:t>
            </a:r>
            <a:r>
              <a:rPr sz="2640" spc="15" dirty="0">
                <a:latin typeface="Calibri"/>
                <a:cs typeface="Calibri"/>
              </a:rPr>
              <a:t>x</a:t>
            </a:r>
            <a:r>
              <a:rPr sz="2640" spc="-28" dirty="0">
                <a:latin typeface="Calibri"/>
                <a:cs typeface="Calibri"/>
              </a:rPr>
              <a:t>t</a:t>
            </a:r>
            <a:r>
              <a:rPr sz="2640" dirty="0">
                <a:latin typeface="Calibri"/>
                <a:cs typeface="Calibri"/>
              </a:rPr>
              <a:t>o</a:t>
            </a:r>
            <a:r>
              <a:rPr sz="2640" spc="-21" dirty="0">
                <a:latin typeface="Calibri"/>
                <a:cs typeface="Calibri"/>
              </a:rPr>
              <a:t> </a:t>
            </a:r>
            <a:r>
              <a:rPr sz="2640" dirty="0">
                <a:latin typeface="Calibri"/>
                <a:cs typeface="Calibri"/>
              </a:rPr>
              <a:t>que i</a:t>
            </a:r>
            <a:r>
              <a:rPr sz="2640" spc="-37" dirty="0">
                <a:latin typeface="Calibri"/>
                <a:cs typeface="Calibri"/>
              </a:rPr>
              <a:t>n</a:t>
            </a:r>
            <a:r>
              <a:rPr sz="2640" spc="-32" dirty="0">
                <a:latin typeface="Calibri"/>
                <a:cs typeface="Calibri"/>
              </a:rPr>
              <a:t>v</a:t>
            </a:r>
            <a:r>
              <a:rPr sz="2640" dirty="0">
                <a:latin typeface="Calibri"/>
                <a:cs typeface="Calibri"/>
              </a:rPr>
              <a:t>oluc</a:t>
            </a:r>
            <a:r>
              <a:rPr sz="2640" spc="-48" dirty="0">
                <a:latin typeface="Calibri"/>
                <a:cs typeface="Calibri"/>
              </a:rPr>
              <a:t>r</a:t>
            </a:r>
            <a:r>
              <a:rPr sz="2640" dirty="0">
                <a:latin typeface="Calibri"/>
                <a:cs typeface="Calibri"/>
              </a:rPr>
              <a:t>a.</a:t>
            </a:r>
          </a:p>
        </p:txBody>
      </p:sp>
      <p:sp>
        <p:nvSpPr>
          <p:cNvPr id="11" name="object 4">
            <a:extLst>
              <a:ext uri="{FF2B5EF4-FFF2-40B4-BE49-F238E27FC236}">
                <a16:creationId xmlns:a16="http://schemas.microsoft.com/office/drawing/2014/main" id="{0EBF6815-9DD7-40DA-8D02-EC68815DC432}"/>
              </a:ext>
            </a:extLst>
          </p:cNvPr>
          <p:cNvSpPr/>
          <p:nvPr/>
        </p:nvSpPr>
        <p:spPr>
          <a:xfrm>
            <a:off x="9304021" y="114300"/>
            <a:ext cx="754379" cy="6035040"/>
          </a:xfrm>
          <a:custGeom>
            <a:avLst/>
            <a:gdLst/>
            <a:ahLst/>
            <a:cxnLst/>
            <a:rect l="l" t="t" r="r" b="b"/>
            <a:pathLst>
              <a:path w="685799" h="5486400">
                <a:moveTo>
                  <a:pt x="0" y="5486400"/>
                </a:moveTo>
                <a:lnTo>
                  <a:pt x="685799" y="5486400"/>
                </a:lnTo>
                <a:lnTo>
                  <a:pt x="685799" y="0"/>
                </a:lnTo>
                <a:lnTo>
                  <a:pt x="0" y="0"/>
                </a:lnTo>
                <a:lnTo>
                  <a:pt x="0" y="548640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p:spPr>
        <p:txBody>
          <a:bodyPr wrap="square" lIns="0" tIns="0" rIns="0" bIns="0" rtlCol="0">
            <a:noAutofit/>
          </a:bodyPr>
          <a:lstStyle/>
          <a:p>
            <a:endParaRPr sz="1980"/>
          </a:p>
        </p:txBody>
      </p:sp>
      <p:sp>
        <p:nvSpPr>
          <p:cNvPr id="12" name="object 5">
            <a:extLst>
              <a:ext uri="{FF2B5EF4-FFF2-40B4-BE49-F238E27FC236}">
                <a16:creationId xmlns:a16="http://schemas.microsoft.com/office/drawing/2014/main" id="{02FF7CDF-A3B3-4111-B75D-221702C2D6FC}"/>
              </a:ext>
            </a:extLst>
          </p:cNvPr>
          <p:cNvSpPr/>
          <p:nvPr/>
        </p:nvSpPr>
        <p:spPr>
          <a:xfrm>
            <a:off x="9304021" y="6903720"/>
            <a:ext cx="754379" cy="754378"/>
          </a:xfrm>
          <a:custGeom>
            <a:avLst/>
            <a:gdLst/>
            <a:ahLst/>
            <a:cxnLst/>
            <a:rect l="l" t="t" r="r" b="b"/>
            <a:pathLst>
              <a:path w="685799" h="685798">
                <a:moveTo>
                  <a:pt x="685799" y="0"/>
                </a:moveTo>
                <a:lnTo>
                  <a:pt x="0" y="0"/>
                </a:lnTo>
                <a:lnTo>
                  <a:pt x="0" y="685798"/>
                </a:lnTo>
                <a:lnTo>
                  <a:pt x="685799" y="685798"/>
                </a:lnTo>
                <a:lnTo>
                  <a:pt x="685799" y="0"/>
                </a:lnTo>
                <a:close/>
              </a:path>
            </a:pathLst>
          </a:custGeom>
          <a:solidFill>
            <a:srgbClr val="002060"/>
          </a:solidFill>
        </p:spPr>
        <p:txBody>
          <a:bodyPr wrap="square" lIns="0" tIns="0" rIns="0" bIns="0" rtlCol="0">
            <a:noAutofit/>
          </a:bodyPr>
          <a:lstStyle/>
          <a:p>
            <a:endParaRPr sz="1980"/>
          </a:p>
        </p:txBody>
      </p:sp>
      <p:sp>
        <p:nvSpPr>
          <p:cNvPr id="13" name="object 6">
            <a:extLst>
              <a:ext uri="{FF2B5EF4-FFF2-40B4-BE49-F238E27FC236}">
                <a16:creationId xmlns:a16="http://schemas.microsoft.com/office/drawing/2014/main" id="{753565E5-9401-42BF-9C97-E4C47034E15D}"/>
              </a:ext>
            </a:extLst>
          </p:cNvPr>
          <p:cNvSpPr/>
          <p:nvPr/>
        </p:nvSpPr>
        <p:spPr>
          <a:xfrm>
            <a:off x="9304020" y="6149340"/>
            <a:ext cx="754380" cy="754380"/>
          </a:xfrm>
          <a:custGeom>
            <a:avLst/>
            <a:gdLst/>
            <a:ahLst/>
            <a:cxnLst/>
            <a:rect l="l" t="t" r="r" b="b"/>
            <a:pathLst>
              <a:path w="685800" h="685800">
                <a:moveTo>
                  <a:pt x="685799" y="0"/>
                </a:moveTo>
                <a:lnTo>
                  <a:pt x="0" y="0"/>
                </a:lnTo>
                <a:lnTo>
                  <a:pt x="0" y="685800"/>
                </a:lnTo>
                <a:lnTo>
                  <a:pt x="685799" y="685800"/>
                </a:lnTo>
                <a:lnTo>
                  <a:pt x="685799" y="0"/>
                </a:lnTo>
                <a:close/>
              </a:path>
            </a:pathLst>
          </a:custGeom>
          <a:solidFill>
            <a:srgbClr val="00B0F0"/>
          </a:solidFill>
        </p:spPr>
        <p:txBody>
          <a:bodyPr wrap="square" lIns="0" tIns="0" rIns="0" bIns="0" rtlCol="0">
            <a:noAutofit/>
          </a:bodyPr>
          <a:lstStyle/>
          <a:p>
            <a:endParaRPr sz="1980"/>
          </a:p>
        </p:txBody>
      </p:sp>
      <p:pic>
        <p:nvPicPr>
          <p:cNvPr id="14" name="Imagen 13">
            <a:extLst>
              <a:ext uri="{FF2B5EF4-FFF2-40B4-BE49-F238E27FC236}">
                <a16:creationId xmlns:a16="http://schemas.microsoft.com/office/drawing/2014/main" id="{513CD37D-4ADE-415D-8523-68E95066C8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247" y="278956"/>
            <a:ext cx="1828800" cy="1641915"/>
          </a:xfrm>
          <a:prstGeom prst="rect">
            <a:avLst/>
          </a:prstGeom>
          <a:effectLst>
            <a:softEdge rad="38100"/>
          </a:effectLst>
        </p:spPr>
      </p:pic>
      <p:pic>
        <p:nvPicPr>
          <p:cNvPr id="15" name="Imagen 14">
            <a:extLst>
              <a:ext uri="{FF2B5EF4-FFF2-40B4-BE49-F238E27FC236}">
                <a16:creationId xmlns:a16="http://schemas.microsoft.com/office/drawing/2014/main" id="{FD26BC21-4824-4FE5-BB09-838E6A48D65A}"/>
              </a:ext>
            </a:extLst>
          </p:cNvPr>
          <p:cNvPicPr>
            <a:picLocks noChangeAspect="1"/>
          </p:cNvPicPr>
          <p:nvPr/>
        </p:nvPicPr>
        <p:blipFill rotWithShape="1">
          <a:blip r:embed="rId5">
            <a:extLst>
              <a:ext uri="{28A0092B-C50C-407E-A947-70E740481C1C}">
                <a14:useLocalDpi xmlns:a14="http://schemas.microsoft.com/office/drawing/2010/main" val="0"/>
              </a:ext>
            </a:extLst>
          </a:blip>
          <a:srcRect r="48485"/>
          <a:stretch/>
        </p:blipFill>
        <p:spPr>
          <a:xfrm>
            <a:off x="76201" y="6657582"/>
            <a:ext cx="5181599" cy="1011512"/>
          </a:xfrm>
          <a:prstGeom prst="rect">
            <a:avLst/>
          </a:prstGeom>
        </p:spPr>
      </p:pic>
    </p:spTree>
    <p:extLst>
      <p:ext uri="{BB962C8B-B14F-4D97-AF65-F5344CB8AC3E}">
        <p14:creationId xmlns:p14="http://schemas.microsoft.com/office/powerpoint/2010/main" val="77016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BC1A419-4C3C-4312-84C6-88E6CAD06524}"/>
              </a:ext>
            </a:extLst>
          </p:cNvPr>
          <p:cNvSpPr/>
          <p:nvPr/>
        </p:nvSpPr>
        <p:spPr>
          <a:xfrm>
            <a:off x="228600" y="152400"/>
            <a:ext cx="9601200" cy="461665"/>
          </a:xfrm>
          <a:prstGeom prst="rect">
            <a:avLst/>
          </a:prstGeom>
        </p:spPr>
        <p:txBody>
          <a:bodyPr wrap="square">
            <a:spAutoFit/>
          </a:bodyPr>
          <a:lstStyle/>
          <a:p>
            <a:r>
              <a:rPr lang="es-MX" sz="2400" b="1" dirty="0">
                <a:solidFill>
                  <a:schemeClr val="accent1"/>
                </a:solidFill>
                <a:latin typeface="sinkin_sans400_regular"/>
              </a:rPr>
              <a:t>Aparato de punto de caída de alta temperatura</a:t>
            </a:r>
            <a:endParaRPr lang="es-MX" sz="2400" b="1" i="0" dirty="0">
              <a:solidFill>
                <a:schemeClr val="accent1"/>
              </a:solidFill>
              <a:effectLst/>
              <a:latin typeface="sinkin_sans400_regular"/>
            </a:endParaRPr>
          </a:p>
        </p:txBody>
      </p:sp>
      <p:sp>
        <p:nvSpPr>
          <p:cNvPr id="5" name="Rectángulo 4">
            <a:extLst>
              <a:ext uri="{FF2B5EF4-FFF2-40B4-BE49-F238E27FC236}">
                <a16:creationId xmlns:a16="http://schemas.microsoft.com/office/drawing/2014/main" id="{0CE51C9D-D544-49F5-8EB5-4D36A6FCB11A}"/>
              </a:ext>
            </a:extLst>
          </p:cNvPr>
          <p:cNvSpPr/>
          <p:nvPr/>
        </p:nvSpPr>
        <p:spPr>
          <a:xfrm>
            <a:off x="236220" y="4419600"/>
            <a:ext cx="9853863" cy="1200329"/>
          </a:xfrm>
          <a:prstGeom prst="rect">
            <a:avLst/>
          </a:prstGeom>
        </p:spPr>
        <p:txBody>
          <a:bodyPr wrap="square">
            <a:spAutoFit/>
          </a:bodyPr>
          <a:lstStyle/>
          <a:p>
            <a:pPr>
              <a:buFont typeface="Arial" panose="020B0604020202020204" pitchFamily="34" charset="0"/>
              <a:buChar char="•"/>
            </a:pPr>
            <a:r>
              <a:rPr lang="es-MX" sz="2400" dirty="0">
                <a:solidFill>
                  <a:srgbClr val="333333"/>
                </a:solidFill>
                <a:latin typeface="sinkin_sans400_regular"/>
              </a:rPr>
              <a:t>Cumple con las especificaciones ASTM D2265 y D4950</a:t>
            </a:r>
          </a:p>
          <a:p>
            <a:pPr>
              <a:buFont typeface="Arial" panose="020B0604020202020204" pitchFamily="34" charset="0"/>
              <a:buChar char="•"/>
            </a:pPr>
            <a:r>
              <a:rPr lang="es-MX" sz="2400" dirty="0">
                <a:solidFill>
                  <a:srgbClr val="333333"/>
                </a:solidFill>
                <a:latin typeface="sinkin_sans400_regular"/>
              </a:rPr>
              <a:t>Capacidad de prueba de seis muestras</a:t>
            </a:r>
          </a:p>
          <a:p>
            <a:pPr>
              <a:buFont typeface="Arial" panose="020B0604020202020204" pitchFamily="34" charset="0"/>
              <a:buChar char="•"/>
            </a:pPr>
            <a:r>
              <a:rPr lang="es-MX" sz="2400" dirty="0">
                <a:solidFill>
                  <a:srgbClr val="333333"/>
                </a:solidFill>
                <a:latin typeface="sinkin_sans400_regular"/>
              </a:rPr>
              <a:t>Control de temperatura de alta precisión programable por microprocesador</a:t>
            </a:r>
            <a:endParaRPr lang="es-MX" sz="2400" b="0" i="0" dirty="0">
              <a:solidFill>
                <a:srgbClr val="333333"/>
              </a:solidFill>
              <a:effectLst/>
              <a:latin typeface="sinkin_sans400_regular"/>
            </a:endParaRPr>
          </a:p>
        </p:txBody>
      </p:sp>
      <p:pic>
        <p:nvPicPr>
          <p:cNvPr id="2052" name="Picture 4" descr="Aparato de punto de caÃ­da de alta temperatura">
            <a:extLst>
              <a:ext uri="{FF2B5EF4-FFF2-40B4-BE49-F238E27FC236}">
                <a16:creationId xmlns:a16="http://schemas.microsoft.com/office/drawing/2014/main" id="{4D2DCC22-24B5-4222-84BB-A2465314A6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0810" y="152400"/>
            <a:ext cx="33528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BBECC67D-7074-4A25-962C-BA5347381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583180"/>
            <a:ext cx="2438400" cy="2189220"/>
          </a:xfrm>
          <a:prstGeom prst="rect">
            <a:avLst/>
          </a:prstGeom>
          <a:effectLst>
            <a:softEdge rad="38100"/>
          </a:effectLst>
        </p:spPr>
      </p:pic>
    </p:spTree>
    <p:extLst>
      <p:ext uri="{BB962C8B-B14F-4D97-AF65-F5344CB8AC3E}">
        <p14:creationId xmlns:p14="http://schemas.microsoft.com/office/powerpoint/2010/main" val="60720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629031" y="1739646"/>
            <a:ext cx="0" cy="754380"/>
          </a:xfrm>
          <a:custGeom>
            <a:avLst/>
            <a:gdLst/>
            <a:ahLst/>
            <a:cxnLst/>
            <a:rect l="l" t="t" r="r" b="b"/>
            <a:pathLst>
              <a:path h="754380">
                <a:moveTo>
                  <a:pt x="0" y="0"/>
                </a:moveTo>
                <a:lnTo>
                  <a:pt x="0" y="754379"/>
                </a:lnTo>
              </a:path>
            </a:pathLst>
          </a:custGeom>
          <a:ln w="17271">
            <a:solidFill>
              <a:srgbClr val="1CACE3"/>
            </a:solidFill>
          </a:ln>
        </p:spPr>
        <p:txBody>
          <a:bodyPr wrap="square" lIns="0" tIns="0" rIns="0" bIns="0" rtlCol="0">
            <a:noAutofit/>
          </a:bodyPr>
          <a:lstStyle/>
          <a:p>
            <a:endParaRPr/>
          </a:p>
        </p:txBody>
      </p:sp>
      <p:sp>
        <p:nvSpPr>
          <p:cNvPr id="5" name="object 5"/>
          <p:cNvSpPr txBox="1"/>
          <p:nvPr/>
        </p:nvSpPr>
        <p:spPr>
          <a:xfrm>
            <a:off x="4146296" y="1865884"/>
            <a:ext cx="1494857" cy="549655"/>
          </a:xfrm>
          <a:prstGeom prst="rect">
            <a:avLst/>
          </a:prstGeom>
        </p:spPr>
        <p:txBody>
          <a:bodyPr wrap="square" lIns="0" tIns="0" rIns="0" bIns="0" rtlCol="0">
            <a:noAutofit/>
          </a:bodyPr>
          <a:lstStyle/>
          <a:p>
            <a:pPr marL="12700">
              <a:lnSpc>
                <a:spcPts val="4285"/>
              </a:lnSpc>
              <a:spcBef>
                <a:spcPts val="214"/>
              </a:spcBef>
            </a:pPr>
            <a:r>
              <a:rPr sz="6150" spc="84" baseline="2282" dirty="0">
                <a:solidFill>
                  <a:srgbClr val="0D0D0D"/>
                </a:solidFill>
                <a:latin typeface="Tw Cen MT Condensed"/>
                <a:cs typeface="Tw Cen MT Condensed"/>
              </a:rPr>
              <a:t>GR</a:t>
            </a:r>
            <a:r>
              <a:rPr sz="6150" spc="-14" baseline="2282" dirty="0">
                <a:solidFill>
                  <a:srgbClr val="0D0D0D"/>
                </a:solidFill>
                <a:latin typeface="Tw Cen MT Condensed"/>
                <a:cs typeface="Tw Cen MT Condensed"/>
              </a:rPr>
              <a:t>A</a:t>
            </a:r>
            <a:r>
              <a:rPr sz="6150" spc="79" baseline="2282" dirty="0">
                <a:solidFill>
                  <a:srgbClr val="0D0D0D"/>
                </a:solidFill>
                <a:latin typeface="Tw Cen MT Condensed"/>
                <a:cs typeface="Tw Cen MT Condensed"/>
              </a:rPr>
              <a:t>C</a:t>
            </a:r>
            <a:r>
              <a:rPr sz="6150" spc="84" baseline="2282" dirty="0">
                <a:solidFill>
                  <a:srgbClr val="0D0D0D"/>
                </a:solidFill>
                <a:latin typeface="Tw Cen MT Condensed"/>
                <a:cs typeface="Tw Cen MT Condensed"/>
              </a:rPr>
              <a:t>IAS</a:t>
            </a:r>
            <a:endParaRPr sz="4100">
              <a:latin typeface="Tw Cen MT Condensed"/>
              <a:cs typeface="Tw Cen MT Condensed"/>
            </a:endParaRPr>
          </a:p>
        </p:txBody>
      </p:sp>
      <p:sp>
        <p:nvSpPr>
          <p:cNvPr id="4" name="object 4"/>
          <p:cNvSpPr txBox="1"/>
          <p:nvPr/>
        </p:nvSpPr>
        <p:spPr>
          <a:xfrm>
            <a:off x="945134" y="2977244"/>
            <a:ext cx="1001529" cy="256286"/>
          </a:xfrm>
          <a:prstGeom prst="rect">
            <a:avLst/>
          </a:prstGeom>
        </p:spPr>
        <p:txBody>
          <a:bodyPr wrap="square" lIns="0" tIns="0" rIns="0" bIns="0" rtlCol="0">
            <a:noAutofit/>
          </a:bodyPr>
          <a:lstStyle/>
          <a:p>
            <a:pPr marL="12700">
              <a:lnSpc>
                <a:spcPts val="1950"/>
              </a:lnSpc>
              <a:spcBef>
                <a:spcPts val="97"/>
              </a:spcBef>
            </a:pPr>
            <a:r>
              <a:rPr sz="2700" spc="0" baseline="1700" dirty="0">
                <a:latin typeface="Tw Cen MT"/>
                <a:cs typeface="Tw Cen MT"/>
              </a:rPr>
              <a:t>Contactos:</a:t>
            </a:r>
            <a:endParaRPr sz="1800">
              <a:latin typeface="Tw Cen MT"/>
              <a:cs typeface="Tw Cen MT"/>
            </a:endParaRPr>
          </a:p>
        </p:txBody>
      </p:sp>
      <p:sp>
        <p:nvSpPr>
          <p:cNvPr id="3" name="object 3"/>
          <p:cNvSpPr txBox="1"/>
          <p:nvPr/>
        </p:nvSpPr>
        <p:spPr>
          <a:xfrm>
            <a:off x="945134" y="3670664"/>
            <a:ext cx="3742477" cy="809488"/>
          </a:xfrm>
          <a:prstGeom prst="rect">
            <a:avLst/>
          </a:prstGeom>
        </p:spPr>
        <p:txBody>
          <a:bodyPr wrap="square" lIns="0" tIns="0" rIns="0" bIns="0" rtlCol="0">
            <a:noAutofit/>
          </a:bodyPr>
          <a:lstStyle/>
          <a:p>
            <a:pPr marL="12700" marR="34632">
              <a:lnSpc>
                <a:spcPts val="1950"/>
              </a:lnSpc>
              <a:spcBef>
                <a:spcPts val="97"/>
              </a:spcBef>
            </a:pPr>
            <a:r>
              <a:rPr lang="es-MX" sz="2700" baseline="1700" dirty="0">
                <a:latin typeface="Tw Cen MT"/>
                <a:cs typeface="Tw Cen MT"/>
              </a:rPr>
              <a:t>Miguel Aguirre Yépez</a:t>
            </a:r>
            <a:r>
              <a:rPr lang="es-MX" sz="2700" spc="35" baseline="1700" dirty="0">
                <a:latin typeface="Tw Cen MT"/>
                <a:cs typeface="Tw Cen MT"/>
              </a:rPr>
              <a:t> </a:t>
            </a:r>
            <a:endParaRPr sz="1800" dirty="0">
              <a:latin typeface="Tw Cen MT"/>
              <a:cs typeface="Tw Cen MT"/>
            </a:endParaRPr>
          </a:p>
          <a:p>
            <a:pPr marL="12700" marR="34632">
              <a:lnSpc>
                <a:spcPct val="90738"/>
              </a:lnSpc>
              <a:spcBef>
                <a:spcPts val="117"/>
              </a:spcBef>
            </a:pPr>
            <a:r>
              <a:rPr sz="1800" spc="0" dirty="0">
                <a:latin typeface="Tw Cen MT"/>
                <a:cs typeface="Tw Cen MT"/>
              </a:rPr>
              <a:t>Cel:</a:t>
            </a:r>
            <a:r>
              <a:rPr sz="1800" spc="42" dirty="0">
                <a:latin typeface="Tw Cen MT"/>
                <a:cs typeface="Tw Cen MT"/>
              </a:rPr>
              <a:t> </a:t>
            </a:r>
            <a:r>
              <a:rPr lang="es-MX" dirty="0">
                <a:latin typeface="Tw Cen MT"/>
                <a:cs typeface="Tw Cen MT"/>
              </a:rPr>
              <a:t>938 </a:t>
            </a:r>
            <a:r>
              <a:rPr lang="es-MX">
                <a:latin typeface="Tw Cen MT"/>
                <a:cs typeface="Tw Cen MT"/>
              </a:rPr>
              <a:t>136 5150 – 983 139 5649</a:t>
            </a:r>
            <a:endParaRPr sz="1800" dirty="0">
              <a:latin typeface="Tw Cen MT"/>
              <a:cs typeface="Tw Cen MT"/>
            </a:endParaRPr>
          </a:p>
          <a:p>
            <a:pPr marL="12700">
              <a:lnSpc>
                <a:spcPct val="90738"/>
              </a:lnSpc>
              <a:spcBef>
                <a:spcPts val="215"/>
              </a:spcBef>
            </a:pPr>
            <a:r>
              <a:rPr sz="1800" spc="0" dirty="0">
                <a:latin typeface="Tw Cen MT"/>
                <a:cs typeface="Tw Cen MT"/>
              </a:rPr>
              <a:t>Email:</a:t>
            </a:r>
            <a:r>
              <a:rPr sz="1800" spc="40" dirty="0">
                <a:latin typeface="Tw Cen MT"/>
                <a:cs typeface="Tw Cen MT"/>
              </a:rPr>
              <a:t> </a:t>
            </a:r>
            <a:r>
              <a:rPr sz="1800" spc="-478" dirty="0">
                <a:solidFill>
                  <a:srgbClr val="6B9E24"/>
                </a:solidFill>
                <a:latin typeface="Tw Cen MT"/>
                <a:cs typeface="Tw Cen MT"/>
              </a:rPr>
              <a:t> </a:t>
            </a:r>
            <a:r>
              <a:rPr lang="es-MX" u="heavy" dirty="0">
                <a:solidFill>
                  <a:srgbClr val="6B9E24"/>
                </a:solidFill>
                <a:latin typeface="Tw Cen MT"/>
                <a:cs typeface="Tw Cen MT"/>
              </a:rPr>
              <a:t>kaizen.ingenieria@outlook.com</a:t>
            </a:r>
            <a:endParaRPr sz="1800" dirty="0">
              <a:latin typeface="Tw Cen MT"/>
              <a:cs typeface="Tw Cen MT"/>
            </a:endParaRPr>
          </a:p>
        </p:txBody>
      </p:sp>
      <p:sp>
        <p:nvSpPr>
          <p:cNvPr id="9" name="object 4">
            <a:extLst>
              <a:ext uri="{FF2B5EF4-FFF2-40B4-BE49-F238E27FC236}">
                <a16:creationId xmlns:a16="http://schemas.microsoft.com/office/drawing/2014/main" id="{24D887DA-AD43-4332-BEFE-DF9A8ACDC4C2}"/>
              </a:ext>
            </a:extLst>
          </p:cNvPr>
          <p:cNvSpPr/>
          <p:nvPr/>
        </p:nvSpPr>
        <p:spPr>
          <a:xfrm>
            <a:off x="9304021" y="114300"/>
            <a:ext cx="754379" cy="6035040"/>
          </a:xfrm>
          <a:custGeom>
            <a:avLst/>
            <a:gdLst/>
            <a:ahLst/>
            <a:cxnLst/>
            <a:rect l="l" t="t" r="r" b="b"/>
            <a:pathLst>
              <a:path w="685799" h="5486400">
                <a:moveTo>
                  <a:pt x="0" y="5486400"/>
                </a:moveTo>
                <a:lnTo>
                  <a:pt x="685799" y="5486400"/>
                </a:lnTo>
                <a:lnTo>
                  <a:pt x="685799" y="0"/>
                </a:lnTo>
                <a:lnTo>
                  <a:pt x="0" y="0"/>
                </a:lnTo>
                <a:lnTo>
                  <a:pt x="0" y="548640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p:spPr>
        <p:txBody>
          <a:bodyPr wrap="square" lIns="0" tIns="0" rIns="0" bIns="0" rtlCol="0">
            <a:noAutofit/>
          </a:bodyPr>
          <a:lstStyle/>
          <a:p>
            <a:endParaRPr sz="1980"/>
          </a:p>
        </p:txBody>
      </p:sp>
      <p:sp>
        <p:nvSpPr>
          <p:cNvPr id="10" name="object 5">
            <a:extLst>
              <a:ext uri="{FF2B5EF4-FFF2-40B4-BE49-F238E27FC236}">
                <a16:creationId xmlns:a16="http://schemas.microsoft.com/office/drawing/2014/main" id="{A67A6ACF-CFF9-4F6B-A237-7C339E8E987C}"/>
              </a:ext>
            </a:extLst>
          </p:cNvPr>
          <p:cNvSpPr/>
          <p:nvPr/>
        </p:nvSpPr>
        <p:spPr>
          <a:xfrm>
            <a:off x="9304021" y="6903720"/>
            <a:ext cx="754379" cy="754378"/>
          </a:xfrm>
          <a:custGeom>
            <a:avLst/>
            <a:gdLst/>
            <a:ahLst/>
            <a:cxnLst/>
            <a:rect l="l" t="t" r="r" b="b"/>
            <a:pathLst>
              <a:path w="685799" h="685798">
                <a:moveTo>
                  <a:pt x="685799" y="0"/>
                </a:moveTo>
                <a:lnTo>
                  <a:pt x="0" y="0"/>
                </a:lnTo>
                <a:lnTo>
                  <a:pt x="0" y="685798"/>
                </a:lnTo>
                <a:lnTo>
                  <a:pt x="685799" y="685798"/>
                </a:lnTo>
                <a:lnTo>
                  <a:pt x="685799" y="0"/>
                </a:lnTo>
                <a:close/>
              </a:path>
            </a:pathLst>
          </a:custGeom>
          <a:solidFill>
            <a:srgbClr val="002060"/>
          </a:solidFill>
        </p:spPr>
        <p:txBody>
          <a:bodyPr wrap="square" lIns="0" tIns="0" rIns="0" bIns="0" rtlCol="0">
            <a:noAutofit/>
          </a:bodyPr>
          <a:lstStyle/>
          <a:p>
            <a:endParaRPr sz="1980"/>
          </a:p>
        </p:txBody>
      </p:sp>
      <p:sp>
        <p:nvSpPr>
          <p:cNvPr id="11" name="object 6">
            <a:extLst>
              <a:ext uri="{FF2B5EF4-FFF2-40B4-BE49-F238E27FC236}">
                <a16:creationId xmlns:a16="http://schemas.microsoft.com/office/drawing/2014/main" id="{6D5FBAC8-04E5-4505-862D-B48498F202D2}"/>
              </a:ext>
            </a:extLst>
          </p:cNvPr>
          <p:cNvSpPr/>
          <p:nvPr/>
        </p:nvSpPr>
        <p:spPr>
          <a:xfrm>
            <a:off x="9304020" y="6149340"/>
            <a:ext cx="754380" cy="754380"/>
          </a:xfrm>
          <a:custGeom>
            <a:avLst/>
            <a:gdLst/>
            <a:ahLst/>
            <a:cxnLst/>
            <a:rect l="l" t="t" r="r" b="b"/>
            <a:pathLst>
              <a:path w="685800" h="685800">
                <a:moveTo>
                  <a:pt x="685799" y="0"/>
                </a:moveTo>
                <a:lnTo>
                  <a:pt x="0" y="0"/>
                </a:lnTo>
                <a:lnTo>
                  <a:pt x="0" y="685800"/>
                </a:lnTo>
                <a:lnTo>
                  <a:pt x="685799" y="685800"/>
                </a:lnTo>
                <a:lnTo>
                  <a:pt x="685799" y="0"/>
                </a:lnTo>
                <a:close/>
              </a:path>
            </a:pathLst>
          </a:custGeom>
          <a:solidFill>
            <a:srgbClr val="00B0F0"/>
          </a:solidFill>
        </p:spPr>
        <p:txBody>
          <a:bodyPr wrap="square" lIns="0" tIns="0" rIns="0" bIns="0" rtlCol="0">
            <a:noAutofit/>
          </a:bodyPr>
          <a:lstStyle/>
          <a:p>
            <a:endParaRPr sz="1980"/>
          </a:p>
        </p:txBody>
      </p:sp>
      <p:pic>
        <p:nvPicPr>
          <p:cNvPr id="12" name="Imagen 11">
            <a:extLst>
              <a:ext uri="{FF2B5EF4-FFF2-40B4-BE49-F238E27FC236}">
                <a16:creationId xmlns:a16="http://schemas.microsoft.com/office/drawing/2014/main" id="{399E6A7D-16E0-4321-9CBA-7375DA0AE8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0791" y="2374992"/>
            <a:ext cx="3321271" cy="2981870"/>
          </a:xfrm>
          <a:prstGeom prst="rect">
            <a:avLst/>
          </a:prstGeom>
          <a:effectLst>
            <a:softEdge rad="38100"/>
          </a:effectLst>
        </p:spPr>
      </p:pic>
      <p:pic>
        <p:nvPicPr>
          <p:cNvPr id="13" name="Imagen 12">
            <a:extLst>
              <a:ext uri="{FF2B5EF4-FFF2-40B4-BE49-F238E27FC236}">
                <a16:creationId xmlns:a16="http://schemas.microsoft.com/office/drawing/2014/main" id="{7B41DE4E-D2B4-4084-B827-9796EBB22859}"/>
              </a:ext>
            </a:extLst>
          </p:cNvPr>
          <p:cNvPicPr>
            <a:picLocks noChangeAspect="1"/>
          </p:cNvPicPr>
          <p:nvPr/>
        </p:nvPicPr>
        <p:blipFill rotWithShape="1">
          <a:blip r:embed="rId3">
            <a:extLst>
              <a:ext uri="{28A0092B-C50C-407E-A947-70E740481C1C}">
                <a14:useLocalDpi xmlns:a14="http://schemas.microsoft.com/office/drawing/2010/main" val="0"/>
              </a:ext>
            </a:extLst>
          </a:blip>
          <a:srcRect r="80303"/>
          <a:stretch/>
        </p:blipFill>
        <p:spPr>
          <a:xfrm>
            <a:off x="76201" y="6657582"/>
            <a:ext cx="1981199" cy="10115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114300"/>
            <a:ext cx="10058400" cy="7543800"/>
          </a:xfrm>
          <a:prstGeom prst="rect">
            <a:avLst/>
          </a:prstGeom>
          <a:blipFill>
            <a:blip r:embed="rId2" cstate="print"/>
            <a:stretch>
              <a:fillRect/>
            </a:stretch>
          </a:blipFill>
        </p:spPr>
        <p:txBody>
          <a:bodyPr wrap="square" lIns="0" tIns="0" rIns="0" bIns="0" rtlCol="0">
            <a:noAutofit/>
          </a:bodyPr>
          <a:lstStyle/>
          <a:p>
            <a:endParaRPr sz="1980"/>
          </a:p>
        </p:txBody>
      </p:sp>
      <p:sp>
        <p:nvSpPr>
          <p:cNvPr id="11" name="object 11"/>
          <p:cNvSpPr/>
          <p:nvPr/>
        </p:nvSpPr>
        <p:spPr>
          <a:xfrm>
            <a:off x="3455061" y="449580"/>
            <a:ext cx="583386" cy="868375"/>
          </a:xfrm>
          <a:prstGeom prst="rect">
            <a:avLst/>
          </a:prstGeom>
          <a:blipFill>
            <a:blip r:embed="rId3" cstate="print"/>
            <a:stretch>
              <a:fillRect/>
            </a:stretch>
          </a:blipFill>
        </p:spPr>
        <p:txBody>
          <a:bodyPr wrap="square" lIns="0" tIns="0" rIns="0" bIns="0" rtlCol="0">
            <a:noAutofit/>
          </a:bodyPr>
          <a:lstStyle/>
          <a:p>
            <a:endParaRPr sz="1980"/>
          </a:p>
        </p:txBody>
      </p:sp>
      <p:sp>
        <p:nvSpPr>
          <p:cNvPr id="4" name="object 4"/>
          <p:cNvSpPr txBox="1"/>
          <p:nvPr/>
        </p:nvSpPr>
        <p:spPr>
          <a:xfrm>
            <a:off x="4227743" y="729698"/>
            <a:ext cx="5642296" cy="888205"/>
          </a:xfrm>
          <a:prstGeom prst="rect">
            <a:avLst/>
          </a:prstGeom>
        </p:spPr>
        <p:txBody>
          <a:bodyPr wrap="square" lIns="0" tIns="0" rIns="0" bIns="0" rtlCol="0">
            <a:noAutofit/>
          </a:bodyPr>
          <a:lstStyle/>
          <a:p>
            <a:pPr marL="13970" marR="58589">
              <a:lnSpc>
                <a:spcPts val="3289"/>
              </a:lnSpc>
              <a:spcBef>
                <a:spcPts val="164"/>
              </a:spcBef>
            </a:pPr>
            <a:r>
              <a:rPr sz="3080" spc="-103" dirty="0">
                <a:solidFill>
                  <a:srgbClr val="D1282D"/>
                </a:solidFill>
                <a:latin typeface="Cambria"/>
                <a:cs typeface="Cambria"/>
              </a:rPr>
              <a:t>Kaiz</a:t>
            </a:r>
            <a:r>
              <a:rPr sz="3080" spc="-98" dirty="0">
                <a:solidFill>
                  <a:srgbClr val="D1282D"/>
                </a:solidFill>
                <a:latin typeface="Cambria"/>
                <a:cs typeface="Cambria"/>
              </a:rPr>
              <a:t>e</a:t>
            </a:r>
            <a:r>
              <a:rPr sz="3080" dirty="0">
                <a:solidFill>
                  <a:srgbClr val="D1282D"/>
                </a:solidFill>
                <a:latin typeface="Cambria"/>
                <a:cs typeface="Cambria"/>
              </a:rPr>
              <a:t>n</a:t>
            </a:r>
            <a:r>
              <a:rPr sz="3080" spc="296" dirty="0">
                <a:solidFill>
                  <a:srgbClr val="D1282D"/>
                </a:solidFill>
                <a:latin typeface="Cambria"/>
                <a:cs typeface="Cambria"/>
              </a:rPr>
              <a:t> </a:t>
            </a:r>
            <a:r>
              <a:rPr lang="es-ES" sz="3080" spc="-364" dirty="0">
                <a:solidFill>
                  <a:srgbClr val="D1282D"/>
                </a:solidFill>
                <a:latin typeface="Cambria"/>
                <a:cs typeface="Cambria"/>
              </a:rPr>
              <a:t>ALM</a:t>
            </a:r>
            <a:r>
              <a:rPr sz="3080" spc="-144" dirty="0">
                <a:solidFill>
                  <a:srgbClr val="D1282D"/>
                </a:solidFill>
                <a:latin typeface="Cambria"/>
                <a:cs typeface="Cambria"/>
              </a:rPr>
              <a:t> </a:t>
            </a:r>
            <a:endParaRPr sz="3080" dirty="0">
              <a:latin typeface="Cambria"/>
              <a:cs typeface="Cambria"/>
            </a:endParaRPr>
          </a:p>
          <a:p>
            <a:pPr marL="86054">
              <a:lnSpc>
                <a:spcPct val="97696"/>
              </a:lnSpc>
            </a:pPr>
            <a:r>
              <a:rPr sz="3080" spc="-353" dirty="0">
                <a:solidFill>
                  <a:srgbClr val="D1282D"/>
                </a:solidFill>
                <a:latin typeface="Cambria"/>
                <a:cs typeface="Cambria"/>
              </a:rPr>
              <a:t>T</a:t>
            </a:r>
            <a:r>
              <a:rPr sz="3080" spc="-97" dirty="0">
                <a:solidFill>
                  <a:srgbClr val="D1282D"/>
                </a:solidFill>
                <a:latin typeface="Cambria"/>
                <a:cs typeface="Cambria"/>
              </a:rPr>
              <a:t>ec</a:t>
            </a:r>
            <a:r>
              <a:rPr sz="3080" spc="-102" dirty="0">
                <a:solidFill>
                  <a:srgbClr val="D1282D"/>
                </a:solidFill>
                <a:latin typeface="Cambria"/>
                <a:cs typeface="Cambria"/>
              </a:rPr>
              <a:t>n</a:t>
            </a:r>
            <a:r>
              <a:rPr sz="3080" spc="-97" dirty="0">
                <a:solidFill>
                  <a:srgbClr val="D1282D"/>
                </a:solidFill>
                <a:latin typeface="Cambria"/>
                <a:cs typeface="Cambria"/>
              </a:rPr>
              <a:t>o</a:t>
            </a:r>
            <a:r>
              <a:rPr sz="3080" spc="-108" dirty="0">
                <a:solidFill>
                  <a:srgbClr val="D1282D"/>
                </a:solidFill>
                <a:latin typeface="Cambria"/>
                <a:cs typeface="Cambria"/>
              </a:rPr>
              <a:t>l</a:t>
            </a:r>
            <a:r>
              <a:rPr sz="3080" spc="-97" dirty="0">
                <a:solidFill>
                  <a:srgbClr val="D1282D"/>
                </a:solidFill>
                <a:latin typeface="Cambria"/>
                <a:cs typeface="Cambria"/>
              </a:rPr>
              <a:t>o</a:t>
            </a:r>
            <a:r>
              <a:rPr sz="3080" spc="-108" dirty="0">
                <a:solidFill>
                  <a:srgbClr val="D1282D"/>
                </a:solidFill>
                <a:latin typeface="Cambria"/>
                <a:cs typeface="Cambria"/>
              </a:rPr>
              <a:t>g</a:t>
            </a:r>
            <a:r>
              <a:rPr sz="3080" spc="-97" dirty="0">
                <a:solidFill>
                  <a:srgbClr val="D1282D"/>
                </a:solidFill>
                <a:latin typeface="Cambria"/>
                <a:cs typeface="Cambria"/>
              </a:rPr>
              <a:t>í</a:t>
            </a:r>
            <a:r>
              <a:rPr sz="3080" spc="-102" dirty="0">
                <a:solidFill>
                  <a:srgbClr val="D1282D"/>
                </a:solidFill>
                <a:latin typeface="Cambria"/>
                <a:cs typeface="Cambria"/>
              </a:rPr>
              <a:t>a</a:t>
            </a:r>
            <a:r>
              <a:rPr sz="3080" dirty="0">
                <a:solidFill>
                  <a:srgbClr val="D1282D"/>
                </a:solidFill>
                <a:latin typeface="Cambria"/>
                <a:cs typeface="Cambria"/>
              </a:rPr>
              <a:t>s</a:t>
            </a:r>
            <a:r>
              <a:rPr sz="3080" spc="-184" dirty="0">
                <a:solidFill>
                  <a:srgbClr val="D1282D"/>
                </a:solidFill>
                <a:latin typeface="Cambria"/>
                <a:cs typeface="Cambria"/>
              </a:rPr>
              <a:t> </a:t>
            </a:r>
            <a:r>
              <a:rPr sz="3080" spc="-98" dirty="0">
                <a:solidFill>
                  <a:srgbClr val="D1282D"/>
                </a:solidFill>
                <a:latin typeface="Cambria"/>
                <a:cs typeface="Cambria"/>
              </a:rPr>
              <a:t>e</a:t>
            </a:r>
            <a:r>
              <a:rPr sz="3080" dirty="0">
                <a:solidFill>
                  <a:srgbClr val="D1282D"/>
                </a:solidFill>
                <a:latin typeface="Cambria"/>
                <a:cs typeface="Cambria"/>
              </a:rPr>
              <a:t>n</a:t>
            </a:r>
            <a:r>
              <a:rPr sz="3080" spc="-248" dirty="0">
                <a:solidFill>
                  <a:srgbClr val="D1282D"/>
                </a:solidFill>
                <a:latin typeface="Cambria"/>
                <a:cs typeface="Cambria"/>
              </a:rPr>
              <a:t> </a:t>
            </a:r>
            <a:r>
              <a:rPr sz="3080" spc="-110" dirty="0">
                <a:solidFill>
                  <a:srgbClr val="D1282D"/>
                </a:solidFill>
                <a:latin typeface="Cambria"/>
                <a:cs typeface="Cambria"/>
              </a:rPr>
              <a:t>l</a:t>
            </a:r>
            <a:r>
              <a:rPr sz="3080" dirty="0">
                <a:solidFill>
                  <a:srgbClr val="D1282D"/>
                </a:solidFill>
                <a:latin typeface="Cambria"/>
                <a:cs typeface="Cambria"/>
              </a:rPr>
              <a:t>a</a:t>
            </a:r>
            <a:r>
              <a:rPr sz="3080" spc="-240" dirty="0">
                <a:solidFill>
                  <a:srgbClr val="D1282D"/>
                </a:solidFill>
                <a:latin typeface="Cambria"/>
                <a:cs typeface="Cambria"/>
              </a:rPr>
              <a:t> </a:t>
            </a:r>
            <a:r>
              <a:rPr lang="es-MX" sz="3080" spc="-102" dirty="0" err="1">
                <a:solidFill>
                  <a:srgbClr val="D1282D"/>
                </a:solidFill>
                <a:latin typeface="Cambria"/>
                <a:cs typeface="Cambria"/>
              </a:rPr>
              <a:t>M</a:t>
            </a:r>
            <a:r>
              <a:rPr lang="es-MX" sz="3080" spc="-97" dirty="0" err="1">
                <a:solidFill>
                  <a:srgbClr val="D1282D"/>
                </a:solidFill>
                <a:latin typeface="Cambria"/>
                <a:cs typeface="Cambria"/>
              </a:rPr>
              <a:t>e</a:t>
            </a:r>
            <a:r>
              <a:rPr lang="es-MX" sz="3080" spc="-108" dirty="0" err="1">
                <a:solidFill>
                  <a:srgbClr val="D1282D"/>
                </a:solidFill>
                <a:latin typeface="Cambria"/>
                <a:cs typeface="Cambria"/>
              </a:rPr>
              <a:t>d</a:t>
            </a:r>
            <a:r>
              <a:rPr lang="es-MX" sz="3080" spc="-97" dirty="0" err="1">
                <a:solidFill>
                  <a:srgbClr val="D1282D"/>
                </a:solidFill>
                <a:latin typeface="Cambria"/>
                <a:cs typeface="Cambria"/>
              </a:rPr>
              <a:t>icio</a:t>
            </a:r>
            <a:r>
              <a:rPr lang="es-MX" sz="3080" dirty="0" err="1">
                <a:solidFill>
                  <a:srgbClr val="D1282D"/>
                </a:solidFill>
                <a:latin typeface="Cambria"/>
                <a:cs typeface="Cambria"/>
              </a:rPr>
              <a:t>n</a:t>
            </a:r>
            <a:r>
              <a:rPr sz="3080" spc="-190" dirty="0">
                <a:solidFill>
                  <a:srgbClr val="D1282D"/>
                </a:solidFill>
                <a:latin typeface="Cambria"/>
                <a:cs typeface="Cambria"/>
              </a:rPr>
              <a:t> </a:t>
            </a:r>
            <a:endParaRPr sz="3080" dirty="0">
              <a:latin typeface="Cambria"/>
              <a:cs typeface="Cambria"/>
            </a:endParaRPr>
          </a:p>
        </p:txBody>
      </p:sp>
      <p:sp>
        <p:nvSpPr>
          <p:cNvPr id="3" name="object 3"/>
          <p:cNvSpPr txBox="1"/>
          <p:nvPr/>
        </p:nvSpPr>
        <p:spPr>
          <a:xfrm>
            <a:off x="460614" y="2451830"/>
            <a:ext cx="7155665" cy="1168143"/>
          </a:xfrm>
          <a:prstGeom prst="rect">
            <a:avLst/>
          </a:prstGeom>
        </p:spPr>
        <p:txBody>
          <a:bodyPr wrap="square" lIns="0" tIns="0" rIns="0" bIns="0" rtlCol="0">
            <a:noAutofit/>
          </a:bodyPr>
          <a:lstStyle/>
          <a:p>
            <a:pPr marL="13970" marR="50292">
              <a:lnSpc>
                <a:spcPts val="2800"/>
              </a:lnSpc>
              <a:spcBef>
                <a:spcPts val="140"/>
              </a:spcBef>
            </a:pPr>
            <a:r>
              <a:rPr sz="3960" baseline="3413" dirty="0">
                <a:latin typeface="Calibri"/>
                <a:cs typeface="Calibri"/>
              </a:rPr>
              <a:t>No</a:t>
            </a:r>
            <a:r>
              <a:rPr sz="3960" spc="-10" baseline="3413" dirty="0">
                <a:latin typeface="Calibri"/>
                <a:cs typeface="Calibri"/>
              </a:rPr>
              <a:t> </a:t>
            </a:r>
            <a:r>
              <a:rPr sz="3960" baseline="3413" dirty="0">
                <a:latin typeface="Calibri"/>
                <a:cs typeface="Calibri"/>
              </a:rPr>
              <a:t>se p</a:t>
            </a:r>
            <a:r>
              <a:rPr sz="3960" spc="-10" baseline="3413" dirty="0">
                <a:latin typeface="Calibri"/>
                <a:cs typeface="Calibri"/>
              </a:rPr>
              <a:t>u</a:t>
            </a:r>
            <a:r>
              <a:rPr sz="3960" baseline="3413" dirty="0">
                <a:latin typeface="Calibri"/>
                <a:cs typeface="Calibri"/>
              </a:rPr>
              <a:t>ede</a:t>
            </a:r>
            <a:r>
              <a:rPr sz="3960" spc="15" baseline="3413" dirty="0">
                <a:latin typeface="Calibri"/>
                <a:cs typeface="Calibri"/>
              </a:rPr>
              <a:t> </a:t>
            </a:r>
            <a:r>
              <a:rPr sz="3960" baseline="3413" dirty="0">
                <a:latin typeface="Calibri"/>
                <a:cs typeface="Calibri"/>
              </a:rPr>
              <a:t>e</a:t>
            </a:r>
            <a:r>
              <a:rPr sz="3960" spc="-21" baseline="3413" dirty="0">
                <a:latin typeface="Calibri"/>
                <a:cs typeface="Calibri"/>
              </a:rPr>
              <a:t>n</a:t>
            </a:r>
            <a:r>
              <a:rPr sz="3960" spc="-28" baseline="3413" dirty="0">
                <a:latin typeface="Calibri"/>
                <a:cs typeface="Calibri"/>
              </a:rPr>
              <a:t>t</a:t>
            </a:r>
            <a:r>
              <a:rPr sz="3960" baseline="3413" dirty="0">
                <a:latin typeface="Calibri"/>
                <a:cs typeface="Calibri"/>
              </a:rPr>
              <a:t>ender</a:t>
            </a:r>
            <a:r>
              <a:rPr sz="3960" spc="-10" baseline="3413" dirty="0">
                <a:latin typeface="Calibri"/>
                <a:cs typeface="Calibri"/>
              </a:rPr>
              <a:t> </a:t>
            </a:r>
            <a:r>
              <a:rPr sz="3960" baseline="3413" dirty="0">
                <a:latin typeface="Calibri"/>
                <a:cs typeface="Calibri"/>
              </a:rPr>
              <a:t>el p</a:t>
            </a:r>
            <a:r>
              <a:rPr sz="3960" spc="-37" baseline="3413" dirty="0">
                <a:latin typeface="Calibri"/>
                <a:cs typeface="Calibri"/>
              </a:rPr>
              <a:t>r</a:t>
            </a:r>
            <a:r>
              <a:rPr sz="3960" baseline="3413" dirty="0">
                <a:latin typeface="Calibri"/>
                <a:cs typeface="Calibri"/>
              </a:rPr>
              <a:t>oceso</a:t>
            </a:r>
            <a:r>
              <a:rPr sz="3960" spc="-21" baseline="3413" dirty="0">
                <a:latin typeface="Calibri"/>
                <a:cs typeface="Calibri"/>
              </a:rPr>
              <a:t> </a:t>
            </a:r>
            <a:r>
              <a:rPr sz="3960" baseline="3413" dirty="0">
                <a:latin typeface="Calibri"/>
                <a:cs typeface="Calibri"/>
              </a:rPr>
              <a:t>de medición</a:t>
            </a:r>
            <a:r>
              <a:rPr sz="3960" spc="-15" baseline="3413" dirty="0">
                <a:latin typeface="Calibri"/>
                <a:cs typeface="Calibri"/>
              </a:rPr>
              <a:t> </a:t>
            </a:r>
            <a:r>
              <a:rPr sz="3960" baseline="3413" dirty="0">
                <a:latin typeface="Calibri"/>
                <a:cs typeface="Calibri"/>
              </a:rPr>
              <a:t>sin</a:t>
            </a:r>
            <a:r>
              <a:rPr sz="3960" spc="-4" baseline="3413" dirty="0">
                <a:latin typeface="Calibri"/>
                <a:cs typeface="Calibri"/>
              </a:rPr>
              <a:t> </a:t>
            </a:r>
            <a:r>
              <a:rPr sz="3960" baseline="3413" dirty="0">
                <a:latin typeface="Calibri"/>
                <a:cs typeface="Calibri"/>
              </a:rPr>
              <a:t>la</a:t>
            </a:r>
            <a:endParaRPr sz="2640" dirty="0">
              <a:latin typeface="Calibri"/>
              <a:cs typeface="Calibri"/>
            </a:endParaRPr>
          </a:p>
          <a:p>
            <a:pPr marL="13970" marR="50292">
              <a:lnSpc>
                <a:spcPts val="3168"/>
              </a:lnSpc>
              <a:spcBef>
                <a:spcPts val="18"/>
              </a:spcBef>
            </a:pPr>
            <a:r>
              <a:rPr sz="3960" spc="-21" baseline="1137" dirty="0">
                <a:latin typeface="Calibri"/>
                <a:cs typeface="Calibri"/>
              </a:rPr>
              <a:t>c</a:t>
            </a:r>
            <a:r>
              <a:rPr sz="3960" baseline="1137" dirty="0">
                <a:latin typeface="Calibri"/>
                <a:cs typeface="Calibri"/>
              </a:rPr>
              <a:t>omp</a:t>
            </a:r>
            <a:r>
              <a:rPr sz="3960" spc="-37" baseline="1137" dirty="0">
                <a:latin typeface="Calibri"/>
                <a:cs typeface="Calibri"/>
              </a:rPr>
              <a:t>r</a:t>
            </a:r>
            <a:r>
              <a:rPr sz="3960" baseline="1137" dirty="0">
                <a:latin typeface="Calibri"/>
                <a:cs typeface="Calibri"/>
              </a:rPr>
              <a:t>ensión de los</a:t>
            </a:r>
            <a:r>
              <a:rPr sz="3960" spc="-10" baseline="1137" dirty="0">
                <a:latin typeface="Calibri"/>
                <a:cs typeface="Calibri"/>
              </a:rPr>
              <a:t> </a:t>
            </a:r>
            <a:r>
              <a:rPr sz="3960" spc="-21" baseline="1137" dirty="0">
                <a:latin typeface="Calibri"/>
                <a:cs typeface="Calibri"/>
              </a:rPr>
              <a:t>c</a:t>
            </a:r>
            <a:r>
              <a:rPr sz="3960" baseline="1137" dirty="0">
                <a:latin typeface="Calibri"/>
                <a:cs typeface="Calibri"/>
              </a:rPr>
              <a:t>once</a:t>
            </a:r>
            <a:r>
              <a:rPr sz="3960" spc="-10" baseline="1137" dirty="0">
                <a:latin typeface="Calibri"/>
                <a:cs typeface="Calibri"/>
              </a:rPr>
              <a:t>p</a:t>
            </a:r>
            <a:r>
              <a:rPr sz="3960" spc="-28" baseline="1137" dirty="0">
                <a:latin typeface="Calibri"/>
                <a:cs typeface="Calibri"/>
              </a:rPr>
              <a:t>t</a:t>
            </a:r>
            <a:r>
              <a:rPr sz="3960" baseline="1137" dirty="0">
                <a:latin typeface="Calibri"/>
                <a:cs typeface="Calibri"/>
              </a:rPr>
              <a:t>os</a:t>
            </a:r>
            <a:r>
              <a:rPr sz="3960" spc="-10" baseline="1137" dirty="0">
                <a:latin typeface="Calibri"/>
                <a:cs typeface="Calibri"/>
              </a:rPr>
              <a:t> </a:t>
            </a:r>
            <a:r>
              <a:rPr sz="3960" baseline="1137" dirty="0">
                <a:latin typeface="Calibri"/>
                <a:cs typeface="Calibri"/>
              </a:rPr>
              <a:t>e</a:t>
            </a:r>
            <a:r>
              <a:rPr sz="3960" spc="-10" baseline="1137" dirty="0">
                <a:latin typeface="Calibri"/>
                <a:cs typeface="Calibri"/>
              </a:rPr>
              <a:t> </a:t>
            </a:r>
            <a:r>
              <a:rPr sz="3960" baseline="1137" dirty="0">
                <a:latin typeface="Calibri"/>
                <a:cs typeface="Calibri"/>
              </a:rPr>
              <a:t>impli</a:t>
            </a:r>
            <a:r>
              <a:rPr sz="3960" spc="-15" baseline="1137" dirty="0">
                <a:latin typeface="Calibri"/>
                <a:cs typeface="Calibri"/>
              </a:rPr>
              <a:t>c</a:t>
            </a:r>
            <a:r>
              <a:rPr sz="3960" baseline="1137" dirty="0">
                <a:latin typeface="Calibri"/>
                <a:cs typeface="Calibri"/>
              </a:rPr>
              <a:t>a</a:t>
            </a:r>
            <a:r>
              <a:rPr sz="3960" spc="4" baseline="1137" dirty="0">
                <a:latin typeface="Calibri"/>
                <a:cs typeface="Calibri"/>
              </a:rPr>
              <a:t>c</a:t>
            </a:r>
            <a:r>
              <a:rPr sz="3960" baseline="1137" dirty="0">
                <a:latin typeface="Calibri"/>
                <a:cs typeface="Calibri"/>
              </a:rPr>
              <a:t>iones</a:t>
            </a:r>
            <a:endParaRPr sz="2640" dirty="0">
              <a:latin typeface="Calibri"/>
              <a:cs typeface="Calibri"/>
            </a:endParaRPr>
          </a:p>
          <a:p>
            <a:pPr marL="13970">
              <a:lnSpc>
                <a:spcPts val="3168"/>
              </a:lnSpc>
            </a:pPr>
            <a:r>
              <a:rPr sz="3960" baseline="1137" dirty="0">
                <a:latin typeface="Calibri"/>
                <a:cs typeface="Calibri"/>
              </a:rPr>
              <a:t>met</a:t>
            </a:r>
            <a:r>
              <a:rPr sz="3960" spc="-37" baseline="1137" dirty="0">
                <a:latin typeface="Calibri"/>
                <a:cs typeface="Calibri"/>
              </a:rPr>
              <a:t>r</a:t>
            </a:r>
            <a:r>
              <a:rPr sz="3960" baseline="1137" dirty="0">
                <a:latin typeface="Calibri"/>
                <a:cs typeface="Calibri"/>
              </a:rPr>
              <a:t>ol</a:t>
            </a:r>
            <a:r>
              <a:rPr sz="3960" spc="-10" baseline="1137" dirty="0">
                <a:latin typeface="Calibri"/>
                <a:cs typeface="Calibri"/>
              </a:rPr>
              <a:t>ó</a:t>
            </a:r>
            <a:r>
              <a:rPr sz="3960" baseline="1137" dirty="0">
                <a:latin typeface="Calibri"/>
                <a:cs typeface="Calibri"/>
              </a:rPr>
              <a:t>gi</a:t>
            </a:r>
            <a:r>
              <a:rPr sz="3960" spc="-21" baseline="1137" dirty="0">
                <a:latin typeface="Calibri"/>
                <a:cs typeface="Calibri"/>
              </a:rPr>
              <a:t>c</a:t>
            </a:r>
            <a:r>
              <a:rPr sz="3960" baseline="1137" dirty="0">
                <a:latin typeface="Calibri"/>
                <a:cs typeface="Calibri"/>
              </a:rPr>
              <a:t>as</a:t>
            </a:r>
            <a:r>
              <a:rPr sz="3960" spc="-28" baseline="1137" dirty="0">
                <a:latin typeface="Calibri"/>
                <a:cs typeface="Calibri"/>
              </a:rPr>
              <a:t> </a:t>
            </a:r>
            <a:r>
              <a:rPr sz="3960" baseline="1137" dirty="0">
                <a:latin typeface="Calibri"/>
                <a:cs typeface="Calibri"/>
              </a:rPr>
              <a:t>de los</a:t>
            </a:r>
            <a:r>
              <a:rPr sz="3960" spc="-4" baseline="1137" dirty="0">
                <a:latin typeface="Calibri"/>
                <a:cs typeface="Calibri"/>
              </a:rPr>
              <a:t> </a:t>
            </a:r>
            <a:r>
              <a:rPr sz="3960" baseline="1137" dirty="0">
                <a:latin typeface="Calibri"/>
                <a:cs typeface="Calibri"/>
              </a:rPr>
              <a:t>mismos</a:t>
            </a:r>
            <a:r>
              <a:rPr sz="3960" spc="-21" baseline="1137" dirty="0">
                <a:latin typeface="Calibri"/>
                <a:cs typeface="Calibri"/>
              </a:rPr>
              <a:t> </a:t>
            </a:r>
            <a:r>
              <a:rPr sz="3960" baseline="1137" dirty="0">
                <a:latin typeface="Calibri"/>
                <a:cs typeface="Calibri"/>
              </a:rPr>
              <a:t>en un ámbi</a:t>
            </a:r>
            <a:r>
              <a:rPr sz="3960" spc="-21" baseline="1137" dirty="0">
                <a:latin typeface="Calibri"/>
                <a:cs typeface="Calibri"/>
              </a:rPr>
              <a:t>t</a:t>
            </a:r>
            <a:r>
              <a:rPr sz="3960" baseline="1137" dirty="0">
                <a:latin typeface="Calibri"/>
                <a:cs typeface="Calibri"/>
              </a:rPr>
              <a:t>o</a:t>
            </a:r>
            <a:r>
              <a:rPr sz="3960" spc="-21" baseline="1137" dirty="0">
                <a:latin typeface="Calibri"/>
                <a:cs typeface="Calibri"/>
              </a:rPr>
              <a:t> </a:t>
            </a:r>
            <a:r>
              <a:rPr sz="3960" baseline="1137" dirty="0">
                <a:latin typeface="Calibri"/>
                <a:cs typeface="Calibri"/>
              </a:rPr>
              <a:t>indu</a:t>
            </a:r>
            <a:r>
              <a:rPr sz="3960" spc="-32" baseline="1137" dirty="0">
                <a:latin typeface="Calibri"/>
                <a:cs typeface="Calibri"/>
              </a:rPr>
              <a:t>s</a:t>
            </a:r>
            <a:r>
              <a:rPr sz="3960" baseline="1137" dirty="0">
                <a:latin typeface="Calibri"/>
                <a:cs typeface="Calibri"/>
              </a:rPr>
              <a:t>trial.</a:t>
            </a:r>
            <a:endParaRPr sz="2640" dirty="0">
              <a:latin typeface="Calibri"/>
              <a:cs typeface="Calibri"/>
            </a:endParaRPr>
          </a:p>
        </p:txBody>
      </p:sp>
      <p:sp>
        <p:nvSpPr>
          <p:cNvPr id="2" name="object 2"/>
          <p:cNvSpPr txBox="1"/>
          <p:nvPr/>
        </p:nvSpPr>
        <p:spPr>
          <a:xfrm>
            <a:off x="460614" y="3706255"/>
            <a:ext cx="8259667" cy="1568284"/>
          </a:xfrm>
          <a:prstGeom prst="rect">
            <a:avLst/>
          </a:prstGeom>
        </p:spPr>
        <p:txBody>
          <a:bodyPr wrap="square" lIns="0" tIns="0" rIns="0" bIns="0" rtlCol="0">
            <a:noAutofit/>
          </a:bodyPr>
          <a:lstStyle/>
          <a:p>
            <a:pPr marL="13970" marR="50342">
              <a:lnSpc>
                <a:spcPts val="2800"/>
              </a:lnSpc>
              <a:spcBef>
                <a:spcPts val="140"/>
              </a:spcBef>
            </a:pPr>
            <a:r>
              <a:rPr sz="3960" spc="-55" baseline="3413" dirty="0">
                <a:latin typeface="Calibri"/>
                <a:cs typeface="Calibri"/>
              </a:rPr>
              <a:t>P</a:t>
            </a:r>
            <a:r>
              <a:rPr sz="3960" baseline="3413" dirty="0">
                <a:latin typeface="Calibri"/>
                <a:cs typeface="Calibri"/>
              </a:rPr>
              <a:t>or lo</a:t>
            </a:r>
            <a:r>
              <a:rPr sz="3960" spc="-10" baseline="3413" dirty="0">
                <a:latin typeface="Calibri"/>
                <a:cs typeface="Calibri"/>
              </a:rPr>
              <a:t> </a:t>
            </a:r>
            <a:r>
              <a:rPr sz="3960" baseline="3413" dirty="0">
                <a:latin typeface="Calibri"/>
                <a:cs typeface="Calibri"/>
              </a:rPr>
              <a:t>men</a:t>
            </a:r>
            <a:r>
              <a:rPr sz="3960" spc="10" baseline="3413" dirty="0">
                <a:latin typeface="Calibri"/>
                <a:cs typeface="Calibri"/>
              </a:rPr>
              <a:t>c</a:t>
            </a:r>
            <a:r>
              <a:rPr sz="3960" baseline="3413" dirty="0">
                <a:latin typeface="Calibri"/>
                <a:cs typeface="Calibri"/>
              </a:rPr>
              <a:t>ionado</a:t>
            </a:r>
            <a:r>
              <a:rPr sz="3960" spc="-26" baseline="3413" dirty="0">
                <a:latin typeface="Calibri"/>
                <a:cs typeface="Calibri"/>
              </a:rPr>
              <a:t> </a:t>
            </a:r>
            <a:r>
              <a:rPr sz="3960" baseline="3413" dirty="0">
                <a:latin typeface="Calibri"/>
                <a:cs typeface="Calibri"/>
              </a:rPr>
              <a:t>a</a:t>
            </a:r>
            <a:r>
              <a:rPr sz="3960" spc="-28" baseline="3413" dirty="0">
                <a:latin typeface="Calibri"/>
                <a:cs typeface="Calibri"/>
              </a:rPr>
              <a:t>nt</a:t>
            </a:r>
            <a:r>
              <a:rPr sz="3960" baseline="3413" dirty="0">
                <a:latin typeface="Calibri"/>
                <a:cs typeface="Calibri"/>
              </a:rPr>
              <a:t>eriorm</a:t>
            </a:r>
            <a:r>
              <a:rPr sz="3960" spc="15" baseline="3413" dirty="0">
                <a:latin typeface="Calibri"/>
                <a:cs typeface="Calibri"/>
              </a:rPr>
              <a:t>e</a:t>
            </a:r>
            <a:r>
              <a:rPr sz="3960" spc="-28" baseline="3413" dirty="0">
                <a:latin typeface="Calibri"/>
                <a:cs typeface="Calibri"/>
              </a:rPr>
              <a:t>nt</a:t>
            </a:r>
            <a:r>
              <a:rPr sz="3960" baseline="3413" dirty="0">
                <a:latin typeface="Calibri"/>
                <a:cs typeface="Calibri"/>
              </a:rPr>
              <a:t>e</a:t>
            </a:r>
            <a:r>
              <a:rPr sz="3960" spc="-21" baseline="3413" dirty="0">
                <a:latin typeface="Calibri"/>
                <a:cs typeface="Calibri"/>
              </a:rPr>
              <a:t> </a:t>
            </a:r>
            <a:r>
              <a:rPr sz="3960" baseline="3413" dirty="0">
                <a:latin typeface="Calibri"/>
                <a:cs typeface="Calibri"/>
              </a:rPr>
              <a:t>la e</a:t>
            </a:r>
            <a:r>
              <a:rPr sz="3960" spc="4" baseline="3413" dirty="0">
                <a:latin typeface="Calibri"/>
                <a:cs typeface="Calibri"/>
              </a:rPr>
              <a:t>m</a:t>
            </a:r>
            <a:r>
              <a:rPr sz="3960" baseline="3413" dirty="0">
                <a:latin typeface="Calibri"/>
                <a:cs typeface="Calibri"/>
              </a:rPr>
              <a:t>p</a:t>
            </a:r>
            <a:r>
              <a:rPr sz="3960" spc="-37" baseline="3413" dirty="0">
                <a:latin typeface="Calibri"/>
                <a:cs typeface="Calibri"/>
              </a:rPr>
              <a:t>r</a:t>
            </a:r>
            <a:r>
              <a:rPr sz="3960" baseline="3413" dirty="0">
                <a:latin typeface="Calibri"/>
                <a:cs typeface="Calibri"/>
              </a:rPr>
              <a:t>esa </a:t>
            </a:r>
            <a:r>
              <a:rPr sz="3960" b="1" spc="-43" baseline="3413" dirty="0">
                <a:latin typeface="Calibri"/>
                <a:cs typeface="Calibri"/>
              </a:rPr>
              <a:t>K</a:t>
            </a:r>
            <a:r>
              <a:rPr sz="3960" b="1" baseline="3413" dirty="0">
                <a:latin typeface="Calibri"/>
                <a:cs typeface="Calibri"/>
              </a:rPr>
              <a:t>ai</a:t>
            </a:r>
            <a:r>
              <a:rPr sz="3960" b="1" spc="-43" baseline="3413" dirty="0">
                <a:latin typeface="Calibri"/>
                <a:cs typeface="Calibri"/>
              </a:rPr>
              <a:t>z</a:t>
            </a:r>
            <a:r>
              <a:rPr sz="3960" b="1" baseline="3413" dirty="0">
                <a:latin typeface="Calibri"/>
                <a:cs typeface="Calibri"/>
              </a:rPr>
              <a:t>en</a:t>
            </a:r>
            <a:endParaRPr sz="2640" dirty="0">
              <a:latin typeface="Calibri"/>
              <a:cs typeface="Calibri"/>
            </a:endParaRPr>
          </a:p>
          <a:p>
            <a:pPr marL="13970" marR="50342">
              <a:lnSpc>
                <a:spcPts val="3168"/>
              </a:lnSpc>
              <a:spcBef>
                <a:spcPts val="18"/>
              </a:spcBef>
            </a:pPr>
            <a:r>
              <a:rPr lang="es-MX" sz="3960" b="1" spc="-224" baseline="1137" dirty="0">
                <a:latin typeface="Calibri"/>
                <a:cs typeface="Calibri"/>
              </a:rPr>
              <a:t>ALM Ingeniería Industrial</a:t>
            </a:r>
            <a:r>
              <a:rPr lang="es-MX" sz="3960" b="1" spc="580" baseline="1137" dirty="0">
                <a:latin typeface="Calibri"/>
                <a:cs typeface="Calibri"/>
              </a:rPr>
              <a:t>,</a:t>
            </a:r>
            <a:r>
              <a:rPr sz="3960" spc="-37" baseline="1137" dirty="0">
                <a:latin typeface="Calibri"/>
                <a:cs typeface="Calibri"/>
              </a:rPr>
              <a:t> </a:t>
            </a:r>
            <a:r>
              <a:rPr sz="3960" baseline="1137" dirty="0">
                <a:latin typeface="Calibri"/>
                <a:cs typeface="Calibri"/>
              </a:rPr>
              <a:t>p</a:t>
            </a:r>
            <a:r>
              <a:rPr sz="3960" spc="-37" baseline="1137" dirty="0">
                <a:latin typeface="Calibri"/>
                <a:cs typeface="Calibri"/>
              </a:rPr>
              <a:t>r</a:t>
            </a:r>
            <a:r>
              <a:rPr sz="3960" baseline="1137" dirty="0">
                <a:latin typeface="Calibri"/>
                <a:cs typeface="Calibri"/>
              </a:rPr>
              <a:t>es</a:t>
            </a:r>
            <a:r>
              <a:rPr sz="3960" spc="4" baseline="1137" dirty="0">
                <a:latin typeface="Calibri"/>
                <a:cs typeface="Calibri"/>
              </a:rPr>
              <a:t>e</a:t>
            </a:r>
            <a:r>
              <a:rPr sz="3960" spc="-28" baseline="1137" dirty="0">
                <a:latin typeface="Calibri"/>
                <a:cs typeface="Calibri"/>
              </a:rPr>
              <a:t>nt</a:t>
            </a:r>
            <a:r>
              <a:rPr sz="3960" baseline="1137" dirty="0">
                <a:latin typeface="Calibri"/>
                <a:cs typeface="Calibri"/>
              </a:rPr>
              <a:t>a las</a:t>
            </a:r>
            <a:r>
              <a:rPr sz="3960" spc="-15" baseline="1137" dirty="0">
                <a:latin typeface="Calibri"/>
                <a:cs typeface="Calibri"/>
              </a:rPr>
              <a:t> </a:t>
            </a:r>
            <a:r>
              <a:rPr sz="3960" spc="-28" baseline="1137" dirty="0">
                <a:latin typeface="Calibri"/>
                <a:cs typeface="Calibri"/>
              </a:rPr>
              <a:t>t</a:t>
            </a:r>
            <a:r>
              <a:rPr sz="3960" baseline="1137" dirty="0">
                <a:latin typeface="Calibri"/>
                <a:cs typeface="Calibri"/>
              </a:rPr>
              <a:t>e</a:t>
            </a:r>
            <a:r>
              <a:rPr sz="3960" spc="10" baseline="1137" dirty="0">
                <a:latin typeface="Calibri"/>
                <a:cs typeface="Calibri"/>
              </a:rPr>
              <a:t>c</a:t>
            </a:r>
            <a:r>
              <a:rPr sz="3960" baseline="1137" dirty="0">
                <a:latin typeface="Calibri"/>
                <a:cs typeface="Calibri"/>
              </a:rPr>
              <a:t>nol</a:t>
            </a:r>
            <a:r>
              <a:rPr sz="3960" spc="-10" baseline="1137" dirty="0">
                <a:latin typeface="Calibri"/>
                <a:cs typeface="Calibri"/>
              </a:rPr>
              <a:t>o</a:t>
            </a:r>
            <a:r>
              <a:rPr sz="3960" baseline="1137" dirty="0">
                <a:latin typeface="Calibri"/>
                <a:cs typeface="Calibri"/>
              </a:rPr>
              <a:t>gías</a:t>
            </a:r>
            <a:r>
              <a:rPr sz="3960" spc="-15" baseline="1137" dirty="0">
                <a:latin typeface="Calibri"/>
                <a:cs typeface="Calibri"/>
              </a:rPr>
              <a:t> </a:t>
            </a:r>
            <a:r>
              <a:rPr sz="3960" baseline="1137" dirty="0">
                <a:latin typeface="Calibri"/>
                <a:cs typeface="Calibri"/>
              </a:rPr>
              <a:t>mas</a:t>
            </a:r>
            <a:endParaRPr sz="2640" dirty="0">
              <a:latin typeface="Calibri"/>
              <a:cs typeface="Calibri"/>
            </a:endParaRPr>
          </a:p>
          <a:p>
            <a:pPr marL="13970">
              <a:lnSpc>
                <a:spcPts val="3174"/>
              </a:lnSpc>
            </a:pPr>
            <a:r>
              <a:rPr sz="3960" spc="-21" baseline="1137" dirty="0">
                <a:latin typeface="Calibri"/>
                <a:cs typeface="Calibri"/>
              </a:rPr>
              <a:t>c</a:t>
            </a:r>
            <a:r>
              <a:rPr sz="3960" baseline="1137" dirty="0">
                <a:latin typeface="Calibri"/>
                <a:cs typeface="Calibri"/>
              </a:rPr>
              <a:t>omú</a:t>
            </a:r>
            <a:r>
              <a:rPr sz="3960" spc="-10" baseline="1137" dirty="0">
                <a:latin typeface="Calibri"/>
                <a:cs typeface="Calibri"/>
              </a:rPr>
              <a:t>n</a:t>
            </a:r>
            <a:r>
              <a:rPr sz="3960" baseline="1137" dirty="0">
                <a:latin typeface="Calibri"/>
                <a:cs typeface="Calibri"/>
              </a:rPr>
              <a:t>me</a:t>
            </a:r>
            <a:r>
              <a:rPr sz="3960" spc="-21" baseline="1137" dirty="0">
                <a:latin typeface="Calibri"/>
                <a:cs typeface="Calibri"/>
              </a:rPr>
              <a:t>n</a:t>
            </a:r>
            <a:r>
              <a:rPr sz="3960" spc="-28" baseline="1137" dirty="0">
                <a:latin typeface="Calibri"/>
                <a:cs typeface="Calibri"/>
              </a:rPr>
              <a:t>t</a:t>
            </a:r>
            <a:r>
              <a:rPr sz="3960" baseline="1137" dirty="0">
                <a:latin typeface="Calibri"/>
                <a:cs typeface="Calibri"/>
              </a:rPr>
              <a:t>e</a:t>
            </a:r>
            <a:r>
              <a:rPr sz="3960" spc="-10" baseline="1137" dirty="0">
                <a:latin typeface="Calibri"/>
                <a:cs typeface="Calibri"/>
              </a:rPr>
              <a:t> </a:t>
            </a:r>
            <a:r>
              <a:rPr sz="3960" baseline="1137" dirty="0">
                <a:latin typeface="Calibri"/>
                <a:cs typeface="Calibri"/>
              </a:rPr>
              <a:t>usadas</a:t>
            </a:r>
            <a:r>
              <a:rPr sz="3960" spc="-10" baseline="1137" dirty="0">
                <a:latin typeface="Calibri"/>
                <a:cs typeface="Calibri"/>
              </a:rPr>
              <a:t> </a:t>
            </a:r>
            <a:r>
              <a:rPr sz="3960" baseline="1137" dirty="0">
                <a:latin typeface="Calibri"/>
                <a:cs typeface="Calibri"/>
              </a:rPr>
              <a:t>en sus</a:t>
            </a:r>
            <a:r>
              <a:rPr sz="3960" spc="-10" baseline="1137" dirty="0">
                <a:latin typeface="Calibri"/>
                <a:cs typeface="Calibri"/>
              </a:rPr>
              <a:t> </a:t>
            </a:r>
            <a:r>
              <a:rPr sz="3960" baseline="1137" dirty="0">
                <a:latin typeface="Calibri"/>
                <a:cs typeface="Calibri"/>
              </a:rPr>
              <a:t>in</a:t>
            </a:r>
            <a:r>
              <a:rPr sz="3960" spc="-32" baseline="1137" dirty="0">
                <a:latin typeface="Calibri"/>
                <a:cs typeface="Calibri"/>
              </a:rPr>
              <a:t>s</a:t>
            </a:r>
            <a:r>
              <a:rPr sz="3960" spc="-28" baseline="1137" dirty="0">
                <a:latin typeface="Calibri"/>
                <a:cs typeface="Calibri"/>
              </a:rPr>
              <a:t>t</a:t>
            </a:r>
            <a:r>
              <a:rPr sz="3960" baseline="1137" dirty="0">
                <a:latin typeface="Calibri"/>
                <a:cs typeface="Calibri"/>
              </a:rPr>
              <a:t>alaciones</a:t>
            </a:r>
            <a:r>
              <a:rPr sz="3960" spc="-28" baseline="1137" dirty="0">
                <a:latin typeface="Calibri"/>
                <a:cs typeface="Calibri"/>
              </a:rPr>
              <a:t> </a:t>
            </a:r>
            <a:r>
              <a:rPr sz="3960" baseline="1137" dirty="0">
                <a:latin typeface="Calibri"/>
                <a:cs typeface="Calibri"/>
              </a:rPr>
              <a:t>a </a:t>
            </a:r>
            <a:r>
              <a:rPr sz="3960" spc="-21" baseline="1137" dirty="0">
                <a:latin typeface="Calibri"/>
                <a:cs typeface="Calibri"/>
              </a:rPr>
              <a:t>c</a:t>
            </a:r>
            <a:r>
              <a:rPr sz="3960" baseline="1137" dirty="0">
                <a:latin typeface="Calibri"/>
                <a:cs typeface="Calibri"/>
              </a:rPr>
              <a:t>a</a:t>
            </a:r>
            <a:r>
              <a:rPr sz="3960" spc="-37" baseline="1137" dirty="0">
                <a:latin typeface="Calibri"/>
                <a:cs typeface="Calibri"/>
              </a:rPr>
              <a:t>r</a:t>
            </a:r>
            <a:r>
              <a:rPr sz="3960" spc="-15" baseline="1137" dirty="0">
                <a:latin typeface="Calibri"/>
                <a:cs typeface="Calibri"/>
              </a:rPr>
              <a:t>g</a:t>
            </a:r>
            <a:r>
              <a:rPr sz="3960" baseline="1137" dirty="0">
                <a:latin typeface="Calibri"/>
                <a:cs typeface="Calibri"/>
              </a:rPr>
              <a:t>o</a:t>
            </a:r>
            <a:r>
              <a:rPr sz="3960" spc="-21" baseline="1137" dirty="0">
                <a:latin typeface="Calibri"/>
                <a:cs typeface="Calibri"/>
              </a:rPr>
              <a:t> </a:t>
            </a:r>
            <a:r>
              <a:rPr sz="3960" baseline="1137" dirty="0">
                <a:latin typeface="Calibri"/>
                <a:cs typeface="Calibri"/>
              </a:rPr>
              <a:t>así</a:t>
            </a:r>
            <a:r>
              <a:rPr sz="3960" spc="-15" baseline="1137" dirty="0">
                <a:latin typeface="Calibri"/>
                <a:cs typeface="Calibri"/>
              </a:rPr>
              <a:t> </a:t>
            </a:r>
            <a:r>
              <a:rPr sz="3960" spc="-21" baseline="1137" dirty="0">
                <a:latin typeface="Calibri"/>
                <a:cs typeface="Calibri"/>
              </a:rPr>
              <a:t>c</a:t>
            </a:r>
            <a:r>
              <a:rPr sz="3960" baseline="1137" dirty="0">
                <a:latin typeface="Calibri"/>
                <a:cs typeface="Calibri"/>
              </a:rPr>
              <a:t>omo</a:t>
            </a:r>
            <a:endParaRPr sz="2640" dirty="0">
              <a:latin typeface="Calibri"/>
              <a:cs typeface="Calibri"/>
            </a:endParaRPr>
          </a:p>
          <a:p>
            <a:pPr marL="13970" marR="50342">
              <a:lnSpc>
                <a:spcPts val="3168"/>
              </a:lnSpc>
            </a:pPr>
            <a:r>
              <a:rPr sz="3960" baseline="1137" dirty="0">
                <a:latin typeface="Calibri"/>
                <a:cs typeface="Calibri"/>
              </a:rPr>
              <a:t>los</a:t>
            </a:r>
            <a:r>
              <a:rPr sz="3960" spc="-4" baseline="1137" dirty="0">
                <a:latin typeface="Calibri"/>
                <a:cs typeface="Calibri"/>
              </a:rPr>
              <a:t> </a:t>
            </a:r>
            <a:r>
              <a:rPr sz="3960" baseline="1137" dirty="0">
                <a:latin typeface="Calibri"/>
                <a:cs typeface="Calibri"/>
              </a:rPr>
              <a:t>equipos que</a:t>
            </a:r>
            <a:r>
              <a:rPr sz="3960" spc="4" baseline="1137" dirty="0">
                <a:latin typeface="Calibri"/>
                <a:cs typeface="Calibri"/>
              </a:rPr>
              <a:t> </a:t>
            </a:r>
            <a:r>
              <a:rPr sz="3960" spc="-10" baseline="1137" dirty="0">
                <a:latin typeface="Calibri"/>
                <a:cs typeface="Calibri"/>
              </a:rPr>
              <a:t>o</a:t>
            </a:r>
            <a:r>
              <a:rPr sz="3960" spc="-37" baseline="1137" dirty="0">
                <a:latin typeface="Calibri"/>
                <a:cs typeface="Calibri"/>
              </a:rPr>
              <a:t>r</a:t>
            </a:r>
            <a:r>
              <a:rPr sz="3960" baseline="1137" dirty="0">
                <a:latin typeface="Calibri"/>
                <a:cs typeface="Calibri"/>
              </a:rPr>
              <a:t>gull</a:t>
            </a:r>
            <a:r>
              <a:rPr sz="3960" spc="-4" baseline="1137" dirty="0">
                <a:latin typeface="Calibri"/>
                <a:cs typeface="Calibri"/>
              </a:rPr>
              <a:t>o</a:t>
            </a:r>
            <a:r>
              <a:rPr sz="3960" baseline="1137" dirty="0">
                <a:latin typeface="Calibri"/>
                <a:cs typeface="Calibri"/>
              </a:rPr>
              <a:t>sam</a:t>
            </a:r>
            <a:r>
              <a:rPr sz="3960" spc="4" baseline="1137" dirty="0">
                <a:latin typeface="Calibri"/>
                <a:cs typeface="Calibri"/>
              </a:rPr>
              <a:t>e</a:t>
            </a:r>
            <a:r>
              <a:rPr sz="3960" spc="-28" baseline="1137" dirty="0">
                <a:latin typeface="Calibri"/>
                <a:cs typeface="Calibri"/>
              </a:rPr>
              <a:t>nt</a:t>
            </a:r>
            <a:r>
              <a:rPr sz="3960" baseline="1137" dirty="0">
                <a:latin typeface="Calibri"/>
                <a:cs typeface="Calibri"/>
              </a:rPr>
              <a:t>e</a:t>
            </a:r>
            <a:r>
              <a:rPr sz="3960" spc="-10" baseline="1137" dirty="0">
                <a:latin typeface="Calibri"/>
                <a:cs typeface="Calibri"/>
              </a:rPr>
              <a:t> </a:t>
            </a:r>
            <a:r>
              <a:rPr sz="3960" baseline="1137" dirty="0">
                <a:latin typeface="Calibri"/>
                <a:cs typeface="Calibri"/>
              </a:rPr>
              <a:t>som</a:t>
            </a:r>
            <a:r>
              <a:rPr sz="3960" spc="-10" baseline="1137" dirty="0">
                <a:latin typeface="Calibri"/>
                <a:cs typeface="Calibri"/>
              </a:rPr>
              <a:t>o</a:t>
            </a:r>
            <a:r>
              <a:rPr sz="3960" baseline="1137" dirty="0">
                <a:latin typeface="Calibri"/>
                <a:cs typeface="Calibri"/>
              </a:rPr>
              <a:t>s p</a:t>
            </a:r>
            <a:r>
              <a:rPr sz="3960" spc="-43" baseline="1137" dirty="0">
                <a:latin typeface="Calibri"/>
                <a:cs typeface="Calibri"/>
              </a:rPr>
              <a:t>r</a:t>
            </a:r>
            <a:r>
              <a:rPr sz="3960" spc="-21" baseline="1137" dirty="0">
                <a:latin typeface="Calibri"/>
                <a:cs typeface="Calibri"/>
              </a:rPr>
              <a:t>o</a:t>
            </a:r>
            <a:r>
              <a:rPr sz="3960" spc="-32" baseline="1137" dirty="0">
                <a:latin typeface="Calibri"/>
                <a:cs typeface="Calibri"/>
              </a:rPr>
              <a:t>v</a:t>
            </a:r>
            <a:r>
              <a:rPr sz="3960" baseline="1137" dirty="0">
                <a:latin typeface="Calibri"/>
                <a:cs typeface="Calibri"/>
              </a:rPr>
              <a:t>e</a:t>
            </a:r>
            <a:r>
              <a:rPr sz="3960" spc="10" baseline="1137" dirty="0">
                <a:latin typeface="Calibri"/>
                <a:cs typeface="Calibri"/>
              </a:rPr>
              <a:t>e</a:t>
            </a:r>
            <a:r>
              <a:rPr sz="3960" baseline="1137" dirty="0">
                <a:latin typeface="Calibri"/>
                <a:cs typeface="Calibri"/>
              </a:rPr>
              <a:t>do</a:t>
            </a:r>
            <a:r>
              <a:rPr sz="3960" spc="-43" baseline="1137" dirty="0">
                <a:latin typeface="Calibri"/>
                <a:cs typeface="Calibri"/>
              </a:rPr>
              <a:t>r</a:t>
            </a:r>
            <a:r>
              <a:rPr sz="3960" baseline="1137" dirty="0">
                <a:latin typeface="Calibri"/>
                <a:cs typeface="Calibri"/>
              </a:rPr>
              <a:t>es.</a:t>
            </a:r>
            <a:endParaRPr sz="2640" dirty="0">
              <a:latin typeface="Calibri"/>
              <a:cs typeface="Calibri"/>
            </a:endParaRPr>
          </a:p>
        </p:txBody>
      </p:sp>
      <p:sp>
        <p:nvSpPr>
          <p:cNvPr id="12" name="object 4">
            <a:extLst>
              <a:ext uri="{FF2B5EF4-FFF2-40B4-BE49-F238E27FC236}">
                <a16:creationId xmlns:a16="http://schemas.microsoft.com/office/drawing/2014/main" id="{CC6FDAE9-1EFD-4570-86AC-761A34E09F02}"/>
              </a:ext>
            </a:extLst>
          </p:cNvPr>
          <p:cNvSpPr/>
          <p:nvPr/>
        </p:nvSpPr>
        <p:spPr>
          <a:xfrm>
            <a:off x="9304021" y="114300"/>
            <a:ext cx="754379" cy="6035040"/>
          </a:xfrm>
          <a:custGeom>
            <a:avLst/>
            <a:gdLst/>
            <a:ahLst/>
            <a:cxnLst/>
            <a:rect l="l" t="t" r="r" b="b"/>
            <a:pathLst>
              <a:path w="685799" h="5486400">
                <a:moveTo>
                  <a:pt x="0" y="5486400"/>
                </a:moveTo>
                <a:lnTo>
                  <a:pt x="685799" y="5486400"/>
                </a:lnTo>
                <a:lnTo>
                  <a:pt x="685799" y="0"/>
                </a:lnTo>
                <a:lnTo>
                  <a:pt x="0" y="0"/>
                </a:lnTo>
                <a:lnTo>
                  <a:pt x="0" y="548640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p:spPr>
        <p:txBody>
          <a:bodyPr wrap="square" lIns="0" tIns="0" rIns="0" bIns="0" rtlCol="0">
            <a:noAutofit/>
          </a:bodyPr>
          <a:lstStyle/>
          <a:p>
            <a:endParaRPr sz="1980"/>
          </a:p>
        </p:txBody>
      </p:sp>
      <p:sp>
        <p:nvSpPr>
          <p:cNvPr id="13" name="object 5">
            <a:extLst>
              <a:ext uri="{FF2B5EF4-FFF2-40B4-BE49-F238E27FC236}">
                <a16:creationId xmlns:a16="http://schemas.microsoft.com/office/drawing/2014/main" id="{2CF2D282-9F6B-45BF-A6C1-17AB235D90D3}"/>
              </a:ext>
            </a:extLst>
          </p:cNvPr>
          <p:cNvSpPr/>
          <p:nvPr/>
        </p:nvSpPr>
        <p:spPr>
          <a:xfrm>
            <a:off x="9304021" y="6903720"/>
            <a:ext cx="754379" cy="754378"/>
          </a:xfrm>
          <a:custGeom>
            <a:avLst/>
            <a:gdLst/>
            <a:ahLst/>
            <a:cxnLst/>
            <a:rect l="l" t="t" r="r" b="b"/>
            <a:pathLst>
              <a:path w="685799" h="685798">
                <a:moveTo>
                  <a:pt x="685799" y="0"/>
                </a:moveTo>
                <a:lnTo>
                  <a:pt x="0" y="0"/>
                </a:lnTo>
                <a:lnTo>
                  <a:pt x="0" y="685798"/>
                </a:lnTo>
                <a:lnTo>
                  <a:pt x="685799" y="685798"/>
                </a:lnTo>
                <a:lnTo>
                  <a:pt x="685799" y="0"/>
                </a:lnTo>
                <a:close/>
              </a:path>
            </a:pathLst>
          </a:custGeom>
          <a:solidFill>
            <a:srgbClr val="002060"/>
          </a:solidFill>
        </p:spPr>
        <p:txBody>
          <a:bodyPr wrap="square" lIns="0" tIns="0" rIns="0" bIns="0" rtlCol="0">
            <a:noAutofit/>
          </a:bodyPr>
          <a:lstStyle/>
          <a:p>
            <a:endParaRPr sz="1980"/>
          </a:p>
        </p:txBody>
      </p:sp>
      <p:sp>
        <p:nvSpPr>
          <p:cNvPr id="14" name="object 6">
            <a:extLst>
              <a:ext uri="{FF2B5EF4-FFF2-40B4-BE49-F238E27FC236}">
                <a16:creationId xmlns:a16="http://schemas.microsoft.com/office/drawing/2014/main" id="{F0ACE40A-C68E-4B86-8ACF-C5245A04120B}"/>
              </a:ext>
            </a:extLst>
          </p:cNvPr>
          <p:cNvSpPr/>
          <p:nvPr/>
        </p:nvSpPr>
        <p:spPr>
          <a:xfrm>
            <a:off x="9304020" y="6149340"/>
            <a:ext cx="754380" cy="754380"/>
          </a:xfrm>
          <a:custGeom>
            <a:avLst/>
            <a:gdLst/>
            <a:ahLst/>
            <a:cxnLst/>
            <a:rect l="l" t="t" r="r" b="b"/>
            <a:pathLst>
              <a:path w="685800" h="685800">
                <a:moveTo>
                  <a:pt x="685799" y="0"/>
                </a:moveTo>
                <a:lnTo>
                  <a:pt x="0" y="0"/>
                </a:lnTo>
                <a:lnTo>
                  <a:pt x="0" y="685800"/>
                </a:lnTo>
                <a:lnTo>
                  <a:pt x="685799" y="685800"/>
                </a:lnTo>
                <a:lnTo>
                  <a:pt x="685799" y="0"/>
                </a:lnTo>
                <a:close/>
              </a:path>
            </a:pathLst>
          </a:custGeom>
          <a:solidFill>
            <a:srgbClr val="00B0F0"/>
          </a:solidFill>
        </p:spPr>
        <p:txBody>
          <a:bodyPr wrap="square" lIns="0" tIns="0" rIns="0" bIns="0" rtlCol="0">
            <a:noAutofit/>
          </a:bodyPr>
          <a:lstStyle/>
          <a:p>
            <a:endParaRPr sz="1980"/>
          </a:p>
        </p:txBody>
      </p:sp>
      <p:pic>
        <p:nvPicPr>
          <p:cNvPr id="15" name="Imagen 14">
            <a:extLst>
              <a:ext uri="{FF2B5EF4-FFF2-40B4-BE49-F238E27FC236}">
                <a16:creationId xmlns:a16="http://schemas.microsoft.com/office/drawing/2014/main" id="{375E06EC-3E42-42D3-B54B-B3D7272112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5247" y="278956"/>
            <a:ext cx="1828800" cy="1641915"/>
          </a:xfrm>
          <a:prstGeom prst="rect">
            <a:avLst/>
          </a:prstGeom>
          <a:effectLst>
            <a:softEdge rad="38100"/>
          </a:effectLst>
        </p:spPr>
      </p:pic>
      <p:pic>
        <p:nvPicPr>
          <p:cNvPr id="16" name="Imagen 15">
            <a:extLst>
              <a:ext uri="{FF2B5EF4-FFF2-40B4-BE49-F238E27FC236}">
                <a16:creationId xmlns:a16="http://schemas.microsoft.com/office/drawing/2014/main" id="{AABFC2B2-8253-4A88-A4DE-E871DBD738C5}"/>
              </a:ext>
            </a:extLst>
          </p:cNvPr>
          <p:cNvPicPr>
            <a:picLocks noChangeAspect="1"/>
          </p:cNvPicPr>
          <p:nvPr/>
        </p:nvPicPr>
        <p:blipFill rotWithShape="1">
          <a:blip r:embed="rId5">
            <a:extLst>
              <a:ext uri="{28A0092B-C50C-407E-A947-70E740481C1C}">
                <a14:useLocalDpi xmlns:a14="http://schemas.microsoft.com/office/drawing/2010/main" val="0"/>
              </a:ext>
            </a:extLst>
          </a:blip>
          <a:srcRect r="48485"/>
          <a:stretch/>
        </p:blipFill>
        <p:spPr>
          <a:xfrm>
            <a:off x="76201" y="6657582"/>
            <a:ext cx="5181599" cy="1011512"/>
          </a:xfrm>
          <a:prstGeom prst="rect">
            <a:avLst/>
          </a:prstGeom>
        </p:spPr>
      </p:pic>
    </p:spTree>
    <p:extLst>
      <p:ext uri="{BB962C8B-B14F-4D97-AF65-F5344CB8AC3E}">
        <p14:creationId xmlns:p14="http://schemas.microsoft.com/office/powerpoint/2010/main" val="8412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14300"/>
            <a:ext cx="10058400" cy="7543800"/>
          </a:xfrm>
          <a:prstGeom prst="rect">
            <a:avLst/>
          </a:prstGeom>
          <a:blipFill>
            <a:blip r:embed="rId2" cstate="print"/>
            <a:stretch>
              <a:fillRect/>
            </a:stretch>
          </a:blipFill>
        </p:spPr>
        <p:txBody>
          <a:bodyPr wrap="square" lIns="0" tIns="0" rIns="0" bIns="0" rtlCol="0">
            <a:noAutofit/>
          </a:bodyPr>
          <a:lstStyle/>
          <a:p>
            <a:endParaRPr sz="1980"/>
          </a:p>
        </p:txBody>
      </p:sp>
      <p:sp>
        <p:nvSpPr>
          <p:cNvPr id="10" name="object 10"/>
          <p:cNvSpPr/>
          <p:nvPr/>
        </p:nvSpPr>
        <p:spPr>
          <a:xfrm>
            <a:off x="206943" y="1084833"/>
            <a:ext cx="2886369" cy="2053545"/>
          </a:xfrm>
          <a:prstGeom prst="rect">
            <a:avLst/>
          </a:prstGeom>
          <a:blipFill>
            <a:blip r:embed="rId3" cstate="print"/>
            <a:stretch>
              <a:fillRect/>
            </a:stretch>
          </a:blipFill>
        </p:spPr>
        <p:txBody>
          <a:bodyPr wrap="square" lIns="0" tIns="0" rIns="0" bIns="0" rtlCol="0">
            <a:noAutofit/>
          </a:bodyPr>
          <a:lstStyle/>
          <a:p>
            <a:endParaRPr sz="1980"/>
          </a:p>
        </p:txBody>
      </p:sp>
      <p:sp>
        <p:nvSpPr>
          <p:cNvPr id="11" name="object 11"/>
          <p:cNvSpPr/>
          <p:nvPr/>
        </p:nvSpPr>
        <p:spPr>
          <a:xfrm>
            <a:off x="6773433" y="4900204"/>
            <a:ext cx="2189010" cy="1031158"/>
          </a:xfrm>
          <a:prstGeom prst="rect">
            <a:avLst/>
          </a:prstGeom>
          <a:blipFill>
            <a:blip r:embed="rId4" cstate="print"/>
            <a:stretch>
              <a:fillRect/>
            </a:stretch>
          </a:blipFill>
        </p:spPr>
        <p:txBody>
          <a:bodyPr wrap="square" lIns="0" tIns="0" rIns="0" bIns="0" rtlCol="0">
            <a:noAutofit/>
          </a:bodyPr>
          <a:lstStyle/>
          <a:p>
            <a:endParaRPr sz="1980"/>
          </a:p>
        </p:txBody>
      </p:sp>
      <p:sp>
        <p:nvSpPr>
          <p:cNvPr id="12" name="object 12"/>
          <p:cNvSpPr/>
          <p:nvPr/>
        </p:nvSpPr>
        <p:spPr>
          <a:xfrm>
            <a:off x="3492063" y="1512158"/>
            <a:ext cx="2538390" cy="1179589"/>
          </a:xfrm>
          <a:prstGeom prst="rect">
            <a:avLst/>
          </a:prstGeom>
          <a:blipFill>
            <a:blip r:embed="rId5" cstate="print"/>
            <a:stretch>
              <a:fillRect/>
            </a:stretch>
          </a:blipFill>
        </p:spPr>
        <p:txBody>
          <a:bodyPr wrap="square" lIns="0" tIns="0" rIns="0" bIns="0" rtlCol="0">
            <a:noAutofit/>
          </a:bodyPr>
          <a:lstStyle/>
          <a:p>
            <a:endParaRPr sz="1980"/>
          </a:p>
        </p:txBody>
      </p:sp>
      <p:sp>
        <p:nvSpPr>
          <p:cNvPr id="2" name="object 2"/>
          <p:cNvSpPr txBox="1"/>
          <p:nvPr/>
        </p:nvSpPr>
        <p:spPr>
          <a:xfrm>
            <a:off x="251460" y="510183"/>
            <a:ext cx="8884920" cy="765555"/>
          </a:xfrm>
          <a:prstGeom prst="rect">
            <a:avLst/>
          </a:prstGeom>
        </p:spPr>
        <p:txBody>
          <a:bodyPr wrap="square" lIns="0" tIns="0" rIns="0" bIns="0" rtlCol="0">
            <a:noAutofit/>
          </a:bodyPr>
          <a:lstStyle/>
          <a:p>
            <a:pPr marL="620268" marR="647760" algn="ctr">
              <a:lnSpc>
                <a:spcPts val="2838"/>
              </a:lnSpc>
              <a:spcBef>
                <a:spcPts val="142"/>
              </a:spcBef>
            </a:pPr>
            <a:r>
              <a:rPr lang="es-MX" sz="2640" b="1" spc="-103" dirty="0">
                <a:solidFill>
                  <a:srgbClr val="D1282D"/>
                </a:solidFill>
                <a:latin typeface="Cambria"/>
                <a:cs typeface="Cambria"/>
              </a:rPr>
              <a:t>Distribuidor </a:t>
            </a:r>
            <a:r>
              <a:rPr sz="2640" b="1" spc="-263" dirty="0">
                <a:solidFill>
                  <a:srgbClr val="D1282D"/>
                </a:solidFill>
                <a:latin typeface="Cambria"/>
                <a:cs typeface="Cambria"/>
              </a:rPr>
              <a:t> </a:t>
            </a:r>
            <a:r>
              <a:rPr sz="2640" b="1" spc="-230" dirty="0">
                <a:solidFill>
                  <a:srgbClr val="D1282D"/>
                </a:solidFill>
                <a:latin typeface="Cambria"/>
                <a:cs typeface="Cambria"/>
              </a:rPr>
              <a:t> </a:t>
            </a:r>
            <a:r>
              <a:rPr sz="2640" b="1" spc="-110" dirty="0">
                <a:solidFill>
                  <a:srgbClr val="D1282D"/>
                </a:solidFill>
                <a:latin typeface="Cambria"/>
                <a:cs typeface="Cambria"/>
              </a:rPr>
              <a:t>d</a:t>
            </a:r>
            <a:r>
              <a:rPr sz="2640" b="1" dirty="0">
                <a:solidFill>
                  <a:srgbClr val="D1282D"/>
                </a:solidFill>
                <a:latin typeface="Cambria"/>
                <a:cs typeface="Cambria"/>
              </a:rPr>
              <a:t>e</a:t>
            </a:r>
            <a:r>
              <a:rPr sz="2640" b="1" spc="-224" dirty="0">
                <a:solidFill>
                  <a:srgbClr val="D1282D"/>
                </a:solidFill>
                <a:latin typeface="Cambria"/>
                <a:cs typeface="Cambria"/>
              </a:rPr>
              <a:t> </a:t>
            </a:r>
            <a:r>
              <a:rPr lang="es-MX" sz="2640" b="1" spc="-103" dirty="0">
                <a:solidFill>
                  <a:srgbClr val="D1282D"/>
                </a:solidFill>
                <a:latin typeface="Cambria"/>
                <a:cs typeface="Cambria"/>
              </a:rPr>
              <a:t>las siguientes marcas de equipos para la industria del petróleo </a:t>
            </a:r>
            <a:endParaRPr sz="2640" dirty="0">
              <a:latin typeface="Cambria"/>
              <a:cs typeface="Cambria"/>
            </a:endParaRPr>
          </a:p>
        </p:txBody>
      </p:sp>
      <p:pic>
        <p:nvPicPr>
          <p:cNvPr id="15" name="Imagen 14">
            <a:extLst>
              <a:ext uri="{FF2B5EF4-FFF2-40B4-BE49-F238E27FC236}">
                <a16:creationId xmlns:a16="http://schemas.microsoft.com/office/drawing/2014/main" id="{62BD8805-72D2-4CCD-8B34-905BBF6638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657" y="3232401"/>
            <a:ext cx="2847697" cy="1179589"/>
          </a:xfrm>
          <a:prstGeom prst="rect">
            <a:avLst/>
          </a:prstGeom>
        </p:spPr>
      </p:pic>
      <p:pic>
        <p:nvPicPr>
          <p:cNvPr id="17" name="Imagen 16">
            <a:extLst>
              <a:ext uri="{FF2B5EF4-FFF2-40B4-BE49-F238E27FC236}">
                <a16:creationId xmlns:a16="http://schemas.microsoft.com/office/drawing/2014/main" id="{6F05AF36-DD42-430F-BFB0-60BB8787FA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35" y="3576471"/>
            <a:ext cx="3492063" cy="768254"/>
          </a:xfrm>
          <a:prstGeom prst="rect">
            <a:avLst/>
          </a:prstGeom>
        </p:spPr>
      </p:pic>
      <p:pic>
        <p:nvPicPr>
          <p:cNvPr id="19" name="Imagen 18">
            <a:extLst>
              <a:ext uri="{FF2B5EF4-FFF2-40B4-BE49-F238E27FC236}">
                <a16:creationId xmlns:a16="http://schemas.microsoft.com/office/drawing/2014/main" id="{BB8273CA-F4D9-4B48-9926-A3B4630840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1467" y="6117907"/>
            <a:ext cx="3405188" cy="1571625"/>
          </a:xfrm>
          <a:prstGeom prst="rect">
            <a:avLst/>
          </a:prstGeom>
        </p:spPr>
      </p:pic>
      <p:pic>
        <p:nvPicPr>
          <p:cNvPr id="1026" name="Picture 2" descr="Sitio web oficial de Avery-Hardoll">
            <a:extLst>
              <a:ext uri="{FF2B5EF4-FFF2-40B4-BE49-F238E27FC236}">
                <a16:creationId xmlns:a16="http://schemas.microsoft.com/office/drawing/2014/main" id="{B932E3AB-8D8E-4EBC-B1E4-52AA6ADBF0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 y="4806710"/>
            <a:ext cx="2257282" cy="981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endress hauser">
            <a:extLst>
              <a:ext uri="{FF2B5EF4-FFF2-40B4-BE49-F238E27FC236}">
                <a16:creationId xmlns:a16="http://schemas.microsoft.com/office/drawing/2014/main" id="{FEBF1AAC-09A8-48E6-B727-81EF72D0CED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85579" y="1378069"/>
            <a:ext cx="2276864" cy="1366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emerson">
            <a:extLst>
              <a:ext uri="{FF2B5EF4-FFF2-40B4-BE49-F238E27FC236}">
                <a16:creationId xmlns:a16="http://schemas.microsoft.com/office/drawing/2014/main" id="{7044DA6B-C454-44E6-9F72-A55DF7DB71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4717" y="5735341"/>
            <a:ext cx="3183358" cy="1458830"/>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4">
            <a:extLst>
              <a:ext uri="{FF2B5EF4-FFF2-40B4-BE49-F238E27FC236}">
                <a16:creationId xmlns:a16="http://schemas.microsoft.com/office/drawing/2014/main" id="{A2AFF463-C11B-40F0-9A94-170CECE59991}"/>
              </a:ext>
            </a:extLst>
          </p:cNvPr>
          <p:cNvSpPr/>
          <p:nvPr/>
        </p:nvSpPr>
        <p:spPr>
          <a:xfrm>
            <a:off x="9304021" y="114300"/>
            <a:ext cx="754379" cy="6035040"/>
          </a:xfrm>
          <a:custGeom>
            <a:avLst/>
            <a:gdLst/>
            <a:ahLst/>
            <a:cxnLst/>
            <a:rect l="l" t="t" r="r" b="b"/>
            <a:pathLst>
              <a:path w="685799" h="5486400">
                <a:moveTo>
                  <a:pt x="0" y="5486400"/>
                </a:moveTo>
                <a:lnTo>
                  <a:pt x="685799" y="5486400"/>
                </a:lnTo>
                <a:lnTo>
                  <a:pt x="685799" y="0"/>
                </a:lnTo>
                <a:lnTo>
                  <a:pt x="0" y="0"/>
                </a:lnTo>
                <a:lnTo>
                  <a:pt x="0" y="548640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p:spPr>
        <p:txBody>
          <a:bodyPr wrap="square" lIns="0" tIns="0" rIns="0" bIns="0" rtlCol="0">
            <a:noAutofit/>
          </a:bodyPr>
          <a:lstStyle/>
          <a:p>
            <a:endParaRPr sz="1980"/>
          </a:p>
        </p:txBody>
      </p:sp>
      <p:sp>
        <p:nvSpPr>
          <p:cNvPr id="20" name="object 5">
            <a:extLst>
              <a:ext uri="{FF2B5EF4-FFF2-40B4-BE49-F238E27FC236}">
                <a16:creationId xmlns:a16="http://schemas.microsoft.com/office/drawing/2014/main" id="{11835280-0A66-4926-8ACC-C4060B9B3278}"/>
              </a:ext>
            </a:extLst>
          </p:cNvPr>
          <p:cNvSpPr/>
          <p:nvPr/>
        </p:nvSpPr>
        <p:spPr>
          <a:xfrm>
            <a:off x="9304021" y="6903720"/>
            <a:ext cx="754379" cy="754378"/>
          </a:xfrm>
          <a:custGeom>
            <a:avLst/>
            <a:gdLst/>
            <a:ahLst/>
            <a:cxnLst/>
            <a:rect l="l" t="t" r="r" b="b"/>
            <a:pathLst>
              <a:path w="685799" h="685798">
                <a:moveTo>
                  <a:pt x="685799" y="0"/>
                </a:moveTo>
                <a:lnTo>
                  <a:pt x="0" y="0"/>
                </a:lnTo>
                <a:lnTo>
                  <a:pt x="0" y="685798"/>
                </a:lnTo>
                <a:lnTo>
                  <a:pt x="685799" y="685798"/>
                </a:lnTo>
                <a:lnTo>
                  <a:pt x="685799" y="0"/>
                </a:lnTo>
                <a:close/>
              </a:path>
            </a:pathLst>
          </a:custGeom>
          <a:solidFill>
            <a:srgbClr val="002060"/>
          </a:solidFill>
        </p:spPr>
        <p:txBody>
          <a:bodyPr wrap="square" lIns="0" tIns="0" rIns="0" bIns="0" rtlCol="0">
            <a:noAutofit/>
          </a:bodyPr>
          <a:lstStyle/>
          <a:p>
            <a:endParaRPr sz="1980"/>
          </a:p>
        </p:txBody>
      </p:sp>
      <p:sp>
        <p:nvSpPr>
          <p:cNvPr id="21" name="object 6">
            <a:extLst>
              <a:ext uri="{FF2B5EF4-FFF2-40B4-BE49-F238E27FC236}">
                <a16:creationId xmlns:a16="http://schemas.microsoft.com/office/drawing/2014/main" id="{95E85B3D-76C7-46CB-ABC2-B8364EF737D5}"/>
              </a:ext>
            </a:extLst>
          </p:cNvPr>
          <p:cNvSpPr/>
          <p:nvPr/>
        </p:nvSpPr>
        <p:spPr>
          <a:xfrm>
            <a:off x="9304020" y="6149340"/>
            <a:ext cx="754380" cy="754380"/>
          </a:xfrm>
          <a:custGeom>
            <a:avLst/>
            <a:gdLst/>
            <a:ahLst/>
            <a:cxnLst/>
            <a:rect l="l" t="t" r="r" b="b"/>
            <a:pathLst>
              <a:path w="685800" h="685800">
                <a:moveTo>
                  <a:pt x="685799" y="0"/>
                </a:moveTo>
                <a:lnTo>
                  <a:pt x="0" y="0"/>
                </a:lnTo>
                <a:lnTo>
                  <a:pt x="0" y="685800"/>
                </a:lnTo>
                <a:lnTo>
                  <a:pt x="685799" y="685800"/>
                </a:lnTo>
                <a:lnTo>
                  <a:pt x="685799" y="0"/>
                </a:lnTo>
                <a:close/>
              </a:path>
            </a:pathLst>
          </a:custGeom>
          <a:solidFill>
            <a:srgbClr val="00B0F0"/>
          </a:solidFill>
        </p:spPr>
        <p:txBody>
          <a:bodyPr wrap="square" lIns="0" tIns="0" rIns="0" bIns="0" rtlCol="0">
            <a:noAutofit/>
          </a:bodyPr>
          <a:lstStyle/>
          <a:p>
            <a:endParaRPr sz="1980"/>
          </a:p>
        </p:txBody>
      </p:sp>
      <p:pic>
        <p:nvPicPr>
          <p:cNvPr id="22" name="Imagen 21">
            <a:extLst>
              <a:ext uri="{FF2B5EF4-FFF2-40B4-BE49-F238E27FC236}">
                <a16:creationId xmlns:a16="http://schemas.microsoft.com/office/drawing/2014/main" id="{FBA5AC6E-2DB8-4CB6-8C50-480C976C13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58250" y="2947473"/>
            <a:ext cx="2617230" cy="2349775"/>
          </a:xfrm>
          <a:prstGeom prst="rect">
            <a:avLst/>
          </a:prstGeom>
          <a:effectLst>
            <a:softEdge rad="38100"/>
          </a:effectLst>
        </p:spPr>
      </p:pic>
      <p:pic>
        <p:nvPicPr>
          <p:cNvPr id="23" name="Imagen 22">
            <a:extLst>
              <a:ext uri="{FF2B5EF4-FFF2-40B4-BE49-F238E27FC236}">
                <a16:creationId xmlns:a16="http://schemas.microsoft.com/office/drawing/2014/main" id="{00DD14AA-070E-43BB-93EB-C5CD6A692AD6}"/>
              </a:ext>
            </a:extLst>
          </p:cNvPr>
          <p:cNvPicPr>
            <a:picLocks noChangeAspect="1"/>
          </p:cNvPicPr>
          <p:nvPr/>
        </p:nvPicPr>
        <p:blipFill rotWithShape="1">
          <a:blip r:embed="rId13">
            <a:extLst>
              <a:ext uri="{28A0092B-C50C-407E-A947-70E740481C1C}">
                <a14:useLocalDpi xmlns:a14="http://schemas.microsoft.com/office/drawing/2010/main" val="0"/>
              </a:ext>
            </a:extLst>
          </a:blip>
          <a:srcRect r="80303"/>
          <a:stretch/>
        </p:blipFill>
        <p:spPr>
          <a:xfrm>
            <a:off x="76201" y="6657582"/>
            <a:ext cx="1981199" cy="1011512"/>
          </a:xfrm>
          <a:prstGeom prst="rect">
            <a:avLst/>
          </a:prstGeom>
        </p:spPr>
      </p:pic>
    </p:spTree>
    <p:extLst>
      <p:ext uri="{BB962C8B-B14F-4D97-AF65-F5344CB8AC3E}">
        <p14:creationId xmlns:p14="http://schemas.microsoft.com/office/powerpoint/2010/main" val="173057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0"/>
            <a:ext cx="10058400" cy="7543800"/>
          </a:xfrm>
          <a:prstGeom prst="rect">
            <a:avLst/>
          </a:prstGeom>
          <a:blipFill>
            <a:blip r:embed="rId2" cstate="print"/>
            <a:stretch>
              <a:fillRect/>
            </a:stretch>
          </a:blipFill>
        </p:spPr>
        <p:txBody>
          <a:bodyPr wrap="square" lIns="0" tIns="0" rIns="0" bIns="0" rtlCol="0">
            <a:noAutofit/>
          </a:bodyPr>
          <a:lstStyle/>
          <a:p>
            <a:endParaRPr sz="1980"/>
          </a:p>
        </p:txBody>
      </p:sp>
      <p:sp>
        <p:nvSpPr>
          <p:cNvPr id="2" name="object 2"/>
          <p:cNvSpPr txBox="1"/>
          <p:nvPr/>
        </p:nvSpPr>
        <p:spPr>
          <a:xfrm>
            <a:off x="419100" y="4556760"/>
            <a:ext cx="8046720" cy="1381343"/>
          </a:xfrm>
          <a:prstGeom prst="rect">
            <a:avLst/>
          </a:prstGeom>
        </p:spPr>
        <p:txBody>
          <a:bodyPr wrap="square" lIns="0" tIns="0" rIns="0" bIns="0" rtlCol="0">
            <a:noAutofit/>
          </a:bodyPr>
          <a:lstStyle/>
          <a:p>
            <a:pPr marL="13970" marR="100634">
              <a:lnSpc>
                <a:spcPts val="5110"/>
              </a:lnSpc>
              <a:spcBef>
                <a:spcPts val="255"/>
              </a:spcBef>
            </a:pPr>
            <a:r>
              <a:rPr lang="es-MX" sz="4840" b="1" spc="-516" dirty="0">
                <a:solidFill>
                  <a:srgbClr val="D1282D"/>
                </a:solidFill>
                <a:latin typeface="Cambria"/>
                <a:cs typeface="Cambria"/>
              </a:rPr>
              <a:t>ANALIZADORES  SHENKAI  </a:t>
            </a:r>
            <a:r>
              <a:rPr sz="4840" b="1" spc="-246" dirty="0">
                <a:solidFill>
                  <a:srgbClr val="D1282D"/>
                </a:solidFill>
                <a:latin typeface="Cambria"/>
                <a:cs typeface="Cambria"/>
              </a:rPr>
              <a:t> </a:t>
            </a:r>
            <a:endParaRPr sz="4840" dirty="0">
              <a:latin typeface="Cambria"/>
              <a:cs typeface="Cambria"/>
            </a:endParaRPr>
          </a:p>
        </p:txBody>
      </p:sp>
      <p:pic>
        <p:nvPicPr>
          <p:cNvPr id="9218" name="Picture 2" descr="http://en.shenkai.com/imageRepository/9c53c78f-6dc3-4256-a6f8-f11a8a590ce1.png">
            <a:extLst>
              <a:ext uri="{FF2B5EF4-FFF2-40B4-BE49-F238E27FC236}">
                <a16:creationId xmlns:a16="http://schemas.microsoft.com/office/drawing/2014/main" id="{4427A361-E219-4CAB-8019-CD923743C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49303"/>
            <a:ext cx="4843509" cy="2006307"/>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4">
            <a:extLst>
              <a:ext uri="{FF2B5EF4-FFF2-40B4-BE49-F238E27FC236}">
                <a16:creationId xmlns:a16="http://schemas.microsoft.com/office/drawing/2014/main" id="{DA274609-0C4B-4BD0-98EE-0D57BF207188}"/>
              </a:ext>
            </a:extLst>
          </p:cNvPr>
          <p:cNvSpPr/>
          <p:nvPr/>
        </p:nvSpPr>
        <p:spPr>
          <a:xfrm>
            <a:off x="9304021" y="114300"/>
            <a:ext cx="754379" cy="6035040"/>
          </a:xfrm>
          <a:custGeom>
            <a:avLst/>
            <a:gdLst/>
            <a:ahLst/>
            <a:cxnLst/>
            <a:rect l="l" t="t" r="r" b="b"/>
            <a:pathLst>
              <a:path w="685799" h="5486400">
                <a:moveTo>
                  <a:pt x="0" y="5486400"/>
                </a:moveTo>
                <a:lnTo>
                  <a:pt x="685799" y="5486400"/>
                </a:lnTo>
                <a:lnTo>
                  <a:pt x="685799" y="0"/>
                </a:lnTo>
                <a:lnTo>
                  <a:pt x="0" y="0"/>
                </a:lnTo>
                <a:lnTo>
                  <a:pt x="0" y="5486400"/>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8100000" scaled="1"/>
            <a:tileRect/>
          </a:gradFill>
        </p:spPr>
        <p:txBody>
          <a:bodyPr wrap="square" lIns="0" tIns="0" rIns="0" bIns="0" rtlCol="0">
            <a:noAutofit/>
          </a:bodyPr>
          <a:lstStyle/>
          <a:p>
            <a:endParaRPr sz="1980"/>
          </a:p>
        </p:txBody>
      </p:sp>
      <p:sp>
        <p:nvSpPr>
          <p:cNvPr id="11" name="object 5">
            <a:extLst>
              <a:ext uri="{FF2B5EF4-FFF2-40B4-BE49-F238E27FC236}">
                <a16:creationId xmlns:a16="http://schemas.microsoft.com/office/drawing/2014/main" id="{00114F35-AA06-49FF-BC26-8585B9534EF8}"/>
              </a:ext>
            </a:extLst>
          </p:cNvPr>
          <p:cNvSpPr/>
          <p:nvPr/>
        </p:nvSpPr>
        <p:spPr>
          <a:xfrm>
            <a:off x="9304021" y="6903720"/>
            <a:ext cx="754379" cy="754378"/>
          </a:xfrm>
          <a:custGeom>
            <a:avLst/>
            <a:gdLst/>
            <a:ahLst/>
            <a:cxnLst/>
            <a:rect l="l" t="t" r="r" b="b"/>
            <a:pathLst>
              <a:path w="685799" h="685798">
                <a:moveTo>
                  <a:pt x="685799" y="0"/>
                </a:moveTo>
                <a:lnTo>
                  <a:pt x="0" y="0"/>
                </a:lnTo>
                <a:lnTo>
                  <a:pt x="0" y="685798"/>
                </a:lnTo>
                <a:lnTo>
                  <a:pt x="685799" y="685798"/>
                </a:lnTo>
                <a:lnTo>
                  <a:pt x="685799" y="0"/>
                </a:lnTo>
                <a:close/>
              </a:path>
            </a:pathLst>
          </a:custGeom>
          <a:solidFill>
            <a:srgbClr val="002060"/>
          </a:solidFill>
        </p:spPr>
        <p:txBody>
          <a:bodyPr wrap="square" lIns="0" tIns="0" rIns="0" bIns="0" rtlCol="0">
            <a:noAutofit/>
          </a:bodyPr>
          <a:lstStyle/>
          <a:p>
            <a:endParaRPr sz="1980"/>
          </a:p>
        </p:txBody>
      </p:sp>
      <p:sp>
        <p:nvSpPr>
          <p:cNvPr id="12" name="object 6">
            <a:extLst>
              <a:ext uri="{FF2B5EF4-FFF2-40B4-BE49-F238E27FC236}">
                <a16:creationId xmlns:a16="http://schemas.microsoft.com/office/drawing/2014/main" id="{85FDC0AE-4162-45D5-B5BA-A5023CECA11D}"/>
              </a:ext>
            </a:extLst>
          </p:cNvPr>
          <p:cNvSpPr/>
          <p:nvPr/>
        </p:nvSpPr>
        <p:spPr>
          <a:xfrm>
            <a:off x="9304020" y="6149340"/>
            <a:ext cx="754380" cy="754380"/>
          </a:xfrm>
          <a:custGeom>
            <a:avLst/>
            <a:gdLst/>
            <a:ahLst/>
            <a:cxnLst/>
            <a:rect l="l" t="t" r="r" b="b"/>
            <a:pathLst>
              <a:path w="685800" h="685800">
                <a:moveTo>
                  <a:pt x="685799" y="0"/>
                </a:moveTo>
                <a:lnTo>
                  <a:pt x="0" y="0"/>
                </a:lnTo>
                <a:lnTo>
                  <a:pt x="0" y="685800"/>
                </a:lnTo>
                <a:lnTo>
                  <a:pt x="685799" y="685800"/>
                </a:lnTo>
                <a:lnTo>
                  <a:pt x="685799" y="0"/>
                </a:lnTo>
                <a:close/>
              </a:path>
            </a:pathLst>
          </a:custGeom>
          <a:solidFill>
            <a:srgbClr val="00B0F0"/>
          </a:solidFill>
        </p:spPr>
        <p:txBody>
          <a:bodyPr wrap="square" lIns="0" tIns="0" rIns="0" bIns="0" rtlCol="0">
            <a:noAutofit/>
          </a:bodyPr>
          <a:lstStyle/>
          <a:p>
            <a:endParaRPr sz="1980"/>
          </a:p>
        </p:txBody>
      </p:sp>
      <p:pic>
        <p:nvPicPr>
          <p:cNvPr id="13" name="Imagen 12">
            <a:extLst>
              <a:ext uri="{FF2B5EF4-FFF2-40B4-BE49-F238E27FC236}">
                <a16:creationId xmlns:a16="http://schemas.microsoft.com/office/drawing/2014/main" id="{E5EA027D-0B62-45DD-9722-FDD22EFA5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970" y="730087"/>
            <a:ext cx="2617230" cy="2349775"/>
          </a:xfrm>
          <a:prstGeom prst="rect">
            <a:avLst/>
          </a:prstGeom>
          <a:effectLst>
            <a:softEdge rad="38100"/>
          </a:effectLst>
        </p:spPr>
      </p:pic>
      <p:pic>
        <p:nvPicPr>
          <p:cNvPr id="14" name="Imagen 13">
            <a:extLst>
              <a:ext uri="{FF2B5EF4-FFF2-40B4-BE49-F238E27FC236}">
                <a16:creationId xmlns:a16="http://schemas.microsoft.com/office/drawing/2014/main" id="{844AFD01-1FE3-4DEB-89EF-C1E79E1646E1}"/>
              </a:ext>
            </a:extLst>
          </p:cNvPr>
          <p:cNvPicPr>
            <a:picLocks noChangeAspect="1"/>
          </p:cNvPicPr>
          <p:nvPr/>
        </p:nvPicPr>
        <p:blipFill rotWithShape="1">
          <a:blip r:embed="rId5">
            <a:extLst>
              <a:ext uri="{28A0092B-C50C-407E-A947-70E740481C1C}">
                <a14:useLocalDpi xmlns:a14="http://schemas.microsoft.com/office/drawing/2010/main" val="0"/>
              </a:ext>
            </a:extLst>
          </a:blip>
          <a:srcRect r="80303"/>
          <a:stretch/>
        </p:blipFill>
        <p:spPr>
          <a:xfrm>
            <a:off x="76201" y="6657582"/>
            <a:ext cx="1981199" cy="1011512"/>
          </a:xfrm>
          <a:prstGeom prst="rect">
            <a:avLst/>
          </a:prstGeom>
        </p:spPr>
      </p:pic>
    </p:spTree>
    <p:extLst>
      <p:ext uri="{BB962C8B-B14F-4D97-AF65-F5344CB8AC3E}">
        <p14:creationId xmlns:p14="http://schemas.microsoft.com/office/powerpoint/2010/main" val="262072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1000" y="457200"/>
            <a:ext cx="9296400" cy="1508105"/>
          </a:xfrm>
          <a:prstGeom prst="rect">
            <a:avLst/>
          </a:prstGeom>
        </p:spPr>
        <p:txBody>
          <a:bodyPr wrap="square">
            <a:spAutoFit/>
          </a:bodyPr>
          <a:lstStyle/>
          <a:p>
            <a:pPr>
              <a:buFont typeface="Arial" panose="020B0604020202020204" pitchFamily="34" charset="0"/>
              <a:buChar char="•"/>
            </a:pPr>
            <a:r>
              <a:rPr lang="es-MX" sz="2800" b="1" dirty="0">
                <a:solidFill>
                  <a:srgbClr val="1B4884"/>
                </a:solidFill>
                <a:latin typeface="微软雅黑" panose="020B0503020204020204" pitchFamily="34" charset="-122"/>
                <a:ea typeface="微软雅黑" panose="020B0503020204020204" pitchFamily="34" charset="-122"/>
              </a:rPr>
              <a:t>Comprobador de Número de Octano de Gasolina SKY2102-VII</a:t>
            </a:r>
          </a:p>
          <a:p>
            <a:br>
              <a:rPr lang="es-MX" dirty="0">
                <a:solidFill>
                  <a:srgbClr val="565656"/>
                </a:solidFill>
                <a:latin typeface="微软雅黑" panose="020B0503020204020204" pitchFamily="34" charset="-122"/>
                <a:ea typeface="微软雅黑" panose="020B0503020204020204" pitchFamily="34" charset="-122"/>
              </a:rPr>
            </a:br>
            <a:endParaRPr lang="es-MX" dirty="0"/>
          </a:p>
        </p:txBody>
      </p:sp>
      <p:pic>
        <p:nvPicPr>
          <p:cNvPr id="1026" name="Picture 2" descr="Comprobador de NÃºmero de Octano de Gasolina SKY2102-VII">
            <a:extLst>
              <a:ext uri="{FF2B5EF4-FFF2-40B4-BE49-F238E27FC236}">
                <a16:creationId xmlns:a16="http://schemas.microsoft.com/office/drawing/2014/main" id="{294E6E89-6B53-4ACB-94CE-40D9CF000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662488" cy="260387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8E7D5506-4CC6-4CB4-AD4B-4579F2F52ED6}"/>
              </a:ext>
            </a:extLst>
          </p:cNvPr>
          <p:cNvSpPr/>
          <p:nvPr/>
        </p:nvSpPr>
        <p:spPr>
          <a:xfrm>
            <a:off x="0" y="4065226"/>
            <a:ext cx="9982200" cy="3293209"/>
          </a:xfrm>
          <a:prstGeom prst="rect">
            <a:avLst/>
          </a:prstGeom>
        </p:spPr>
        <p:txBody>
          <a:bodyPr wrap="square">
            <a:spAutoFit/>
          </a:bodyPr>
          <a:lstStyle/>
          <a:p>
            <a:pPr marL="285750" indent="-285750">
              <a:buFont typeface="Wingdings" panose="05000000000000000000" pitchFamily="2" charset="2"/>
              <a:buChar char="q"/>
            </a:pP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pantalla táctil, operación simple, visual display </a:t>
            </a: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automática de resultados de pruebas de acumulación en el programa de curva de funcionamiento, sin cálculo manual.</a:t>
            </a:r>
            <a:br>
              <a:rPr lang="es-MX" sz="1600" dirty="0"/>
            </a:br>
            <a:r>
              <a:rPr lang="es-MX" sz="1600" dirty="0">
                <a:solidFill>
                  <a:srgbClr val="FF9400"/>
                </a:solidFill>
                <a:latin typeface="arial" panose="020B0604020202020204" pitchFamily="34" charset="0"/>
              </a:rPr>
              <a:t>●  </a:t>
            </a:r>
            <a:r>
              <a:rPr lang="es-MX" sz="1600" dirty="0" err="1">
                <a:solidFill>
                  <a:srgbClr val="666666"/>
                </a:solidFill>
                <a:latin typeface="arial" panose="020B0604020202020204" pitchFamily="34" charset="0"/>
              </a:rPr>
              <a:t>Reflect</a:t>
            </a:r>
            <a:r>
              <a:rPr lang="es-MX" sz="1600" dirty="0">
                <a:solidFill>
                  <a:srgbClr val="666666"/>
                </a:solidFill>
                <a:latin typeface="arial" panose="020B0604020202020204" pitchFamily="34" charset="0"/>
              </a:rPr>
              <a:t> golpeando la lectura de medidor digital golpeando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presión </a:t>
            </a:r>
            <a:r>
              <a:rPr lang="es-MX" sz="1600" dirty="0" err="1">
                <a:solidFill>
                  <a:srgbClr val="666666"/>
                </a:solidFill>
                <a:latin typeface="arial" panose="020B0604020202020204" pitchFamily="34" charset="0"/>
              </a:rPr>
              <a:t>Adoptatmospheric</a:t>
            </a:r>
            <a:r>
              <a:rPr lang="es-MX" sz="1600" dirty="0">
                <a:solidFill>
                  <a:srgbClr val="666666"/>
                </a:solidFill>
                <a:latin typeface="arial" panose="020B0604020202020204" pitchFamily="34" charset="0"/>
              </a:rPr>
              <a:t> compensación automática método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Seleccionar automáticamente y simplemente cambiar entre el método de investigación y el método del motor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Realice el modo de regulación automática e intermitente por relación de compresión, con protección de límite de posición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Equipado con precalentamiento de aceite, menos de 30 minutos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A través del medidor de presión negativa, controle la presión de funcionamiento interno del motor.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Sensor de golpeteo telescópico magnético con señal sensible, durabilidad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Soporta memoria de datos de gran capacidad, función de impresión remota </a:t>
            </a:r>
            <a:br>
              <a:rPr lang="es-MX" sz="1600" dirty="0"/>
            </a:br>
            <a:r>
              <a:rPr lang="es-MX" sz="1600" dirty="0">
                <a:solidFill>
                  <a:srgbClr val="FF9400"/>
                </a:solidFill>
                <a:latin typeface="arial" panose="020B0604020202020204" pitchFamily="34" charset="0"/>
              </a:rPr>
              <a:t>●  </a:t>
            </a:r>
            <a:r>
              <a:rPr lang="es-MX" sz="1600" dirty="0">
                <a:solidFill>
                  <a:srgbClr val="666666"/>
                </a:solidFill>
                <a:latin typeface="arial" panose="020B0604020202020204" pitchFamily="34" charset="0"/>
              </a:rPr>
              <a:t>Precaución de seguridad, recordatorio de mantenimiento debido</a:t>
            </a:r>
            <a:endParaRPr lang="es-MX" sz="1600" dirty="0"/>
          </a:p>
        </p:txBody>
      </p:sp>
      <p:pic>
        <p:nvPicPr>
          <p:cNvPr id="5" name="Imagen 4">
            <a:extLst>
              <a:ext uri="{FF2B5EF4-FFF2-40B4-BE49-F238E27FC236}">
                <a16:creationId xmlns:a16="http://schemas.microsoft.com/office/drawing/2014/main" id="{0232D774-3FAE-4EA4-91C1-72F106F88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401580"/>
            <a:ext cx="2438400" cy="2189220"/>
          </a:xfrm>
          <a:prstGeom prst="rect">
            <a:avLst/>
          </a:prstGeom>
          <a:effectLst>
            <a:softEdge rad="38100"/>
          </a:effectLst>
        </p:spPr>
      </p:pic>
    </p:spTree>
    <p:extLst>
      <p:ext uri="{BB962C8B-B14F-4D97-AF65-F5344CB8AC3E}">
        <p14:creationId xmlns:p14="http://schemas.microsoft.com/office/powerpoint/2010/main" val="294257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1000" y="457200"/>
            <a:ext cx="9296400" cy="1477328"/>
          </a:xfrm>
          <a:prstGeom prst="rect">
            <a:avLst/>
          </a:prstGeom>
        </p:spPr>
        <p:txBody>
          <a:bodyPr wrap="square">
            <a:spAutoFit/>
          </a:bodyPr>
          <a:lstStyle/>
          <a:p>
            <a:r>
              <a:rPr lang="es-MX" sz="3600" b="1" dirty="0" err="1">
                <a:solidFill>
                  <a:srgbClr val="0070C0"/>
                </a:solidFill>
              </a:rPr>
              <a:t>Combination</a:t>
            </a:r>
            <a:r>
              <a:rPr lang="es-MX" sz="3600" b="1" dirty="0">
                <a:solidFill>
                  <a:srgbClr val="0070C0"/>
                </a:solidFill>
              </a:rPr>
              <a:t> Manifold</a:t>
            </a:r>
          </a:p>
          <a:p>
            <a:endParaRPr lang="es-MX" b="1" dirty="0"/>
          </a:p>
          <a:p>
            <a:br>
              <a:rPr lang="es-MX" dirty="0">
                <a:solidFill>
                  <a:srgbClr val="565656"/>
                </a:solidFill>
                <a:latin typeface="微软雅黑" panose="020B0503020204020204" pitchFamily="34" charset="-122"/>
                <a:ea typeface="微软雅黑" panose="020B0503020204020204" pitchFamily="34" charset="-122"/>
              </a:rPr>
            </a:br>
            <a:endParaRPr lang="es-MX" dirty="0"/>
          </a:p>
        </p:txBody>
      </p:sp>
      <p:pic>
        <p:nvPicPr>
          <p:cNvPr id="2050" name="Picture 2" descr="Colector combinado">
            <a:extLst>
              <a:ext uri="{FF2B5EF4-FFF2-40B4-BE49-F238E27FC236}">
                <a16:creationId xmlns:a16="http://schemas.microsoft.com/office/drawing/2014/main" id="{8924D646-A184-43DB-9762-626E379C4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50144"/>
            <a:ext cx="5943600" cy="3319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CE8820E-F72C-4F82-B460-C5CA0BEA08C1}"/>
              </a:ext>
            </a:extLst>
          </p:cNvPr>
          <p:cNvSpPr/>
          <p:nvPr/>
        </p:nvSpPr>
        <p:spPr>
          <a:xfrm>
            <a:off x="0" y="4800600"/>
            <a:ext cx="9829800" cy="2308324"/>
          </a:xfrm>
          <a:prstGeom prst="rect">
            <a:avLst/>
          </a:prstGeom>
        </p:spPr>
        <p:txBody>
          <a:bodyPr wrap="square">
            <a:spAutoFit/>
          </a:bodyPr>
          <a:lstStyle/>
          <a:p>
            <a:r>
              <a:rPr lang="es-MX" b="1" dirty="0">
                <a:solidFill>
                  <a:srgbClr val="FF9400"/>
                </a:solidFill>
                <a:latin typeface="Arial" panose="020B0604020202020204" pitchFamily="34" charset="0"/>
                <a:cs typeface="Arial" panose="020B0604020202020204" pitchFamily="34" charset="0"/>
              </a:rPr>
              <a:t> </a:t>
            </a:r>
            <a:r>
              <a:rPr lang="es-MX" b="1" dirty="0">
                <a:latin typeface="Arial" panose="020B0604020202020204" pitchFamily="34" charset="0"/>
                <a:cs typeface="Arial" panose="020B0604020202020204" pitchFamily="34" charset="0"/>
              </a:rPr>
              <a:t>Diseño y fabricación según API </a:t>
            </a:r>
            <a:r>
              <a:rPr lang="es-MX" b="1" dirty="0" err="1">
                <a:latin typeface="Arial" panose="020B0604020202020204" pitchFamily="34" charset="0"/>
                <a:cs typeface="Arial" panose="020B0604020202020204" pitchFamily="34" charset="0"/>
              </a:rPr>
              <a:t>Spec</a:t>
            </a:r>
            <a:r>
              <a:rPr lang="es-MX" b="1" dirty="0">
                <a:latin typeface="Arial" panose="020B0604020202020204" pitchFamily="34" charset="0"/>
                <a:cs typeface="Arial" panose="020B0604020202020204" pitchFamily="34" charset="0"/>
              </a:rPr>
              <a:t> 6A, API </a:t>
            </a:r>
            <a:r>
              <a:rPr lang="es-MX" b="1" dirty="0" err="1">
                <a:latin typeface="Arial" panose="020B0604020202020204" pitchFamily="34" charset="0"/>
                <a:cs typeface="Arial" panose="020B0604020202020204" pitchFamily="34" charset="0"/>
              </a:rPr>
              <a:t>Spec</a:t>
            </a:r>
            <a:r>
              <a:rPr lang="es-MX" b="1" dirty="0">
                <a:latin typeface="Arial" panose="020B0604020202020204" pitchFamily="34" charset="0"/>
                <a:cs typeface="Arial" panose="020B0604020202020204" pitchFamily="34" charset="0"/>
              </a:rPr>
              <a:t> 16C, estándares NACE MR-0175. </a:t>
            </a:r>
            <a:br>
              <a:rPr lang="es-MX" b="1"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  Cumplir con los requisitos internacionales de la sociedad de clasificación IACS. </a:t>
            </a:r>
            <a:br>
              <a:rPr lang="es-MX" b="1"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  Permitir productos con una presión de 3000 psi, 5000 psi, 10000 psi, 15000 psi o 20000 psi. </a:t>
            </a:r>
            <a:br>
              <a:rPr lang="es-MX" b="1"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  Garantice el tamaño de los productos de 1 13/16 "a 7 1/16" </a:t>
            </a:r>
            <a:br>
              <a:rPr lang="es-MX" b="1"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 Se  puede configurar con todo tipo de unión, soldadura o conector de rosca. </a:t>
            </a:r>
            <a:br>
              <a:rPr lang="es-MX" b="1" dirty="0">
                <a:latin typeface="Arial" panose="020B0604020202020204" pitchFamily="34" charset="0"/>
                <a:cs typeface="Arial" panose="020B0604020202020204" pitchFamily="34" charset="0"/>
              </a:rPr>
            </a:br>
            <a:r>
              <a:rPr lang="es-MX" b="1" dirty="0">
                <a:latin typeface="Arial" panose="020B0604020202020204" pitchFamily="34" charset="0"/>
                <a:cs typeface="Arial" panose="020B0604020202020204" pitchFamily="34" charset="0"/>
              </a:rPr>
              <a:t>●  Válvula </a:t>
            </a:r>
            <a:r>
              <a:rPr lang="es-MX" b="1" dirty="0" err="1">
                <a:latin typeface="Arial" panose="020B0604020202020204" pitchFamily="34" charset="0"/>
                <a:cs typeface="Arial" panose="020B0604020202020204" pitchFamily="34" charset="0"/>
              </a:rPr>
              <a:t>Affor</a:t>
            </a:r>
            <a:r>
              <a:rPr lang="es-MX" b="1" dirty="0">
                <a:latin typeface="Arial" panose="020B0604020202020204" pitchFamily="34" charset="0"/>
                <a:cs typeface="Arial" panose="020B0604020202020204" pitchFamily="34" charset="0"/>
              </a:rPr>
              <a:t> Gate en tipos de FA, FC, FG (S), FGS-W, así como válvula de estrangulación en tipos de JLKFT, JLKFX, JLKFL, JLKFK.</a:t>
            </a:r>
          </a:p>
        </p:txBody>
      </p:sp>
      <p:pic>
        <p:nvPicPr>
          <p:cNvPr id="5" name="Imagen 4">
            <a:extLst>
              <a:ext uri="{FF2B5EF4-FFF2-40B4-BE49-F238E27FC236}">
                <a16:creationId xmlns:a16="http://schemas.microsoft.com/office/drawing/2014/main" id="{1F602337-A900-46C9-9980-9BDF219CD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01254"/>
            <a:ext cx="2438400" cy="2189220"/>
          </a:xfrm>
          <a:prstGeom prst="rect">
            <a:avLst/>
          </a:prstGeom>
          <a:effectLst>
            <a:softEdge rad="38100"/>
          </a:effectLst>
        </p:spPr>
      </p:pic>
    </p:spTree>
    <p:extLst>
      <p:ext uri="{BB962C8B-B14F-4D97-AF65-F5344CB8AC3E}">
        <p14:creationId xmlns:p14="http://schemas.microsoft.com/office/powerpoint/2010/main" val="358442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1000" y="457200"/>
            <a:ext cx="9296400" cy="1200329"/>
          </a:xfrm>
          <a:prstGeom prst="rect">
            <a:avLst/>
          </a:prstGeom>
        </p:spPr>
        <p:txBody>
          <a:bodyPr wrap="square">
            <a:spAutoFit/>
          </a:bodyPr>
          <a:lstStyle/>
          <a:p>
            <a:r>
              <a:rPr lang="es-MX" b="1" dirty="0">
                <a:solidFill>
                  <a:srgbClr val="0070C0"/>
                </a:solidFill>
              </a:rPr>
              <a:t>Cromatógrafo SK-3Q02</a:t>
            </a:r>
          </a:p>
          <a:p>
            <a:endParaRPr lang="es-MX" b="1" dirty="0"/>
          </a:p>
          <a:p>
            <a:br>
              <a:rPr lang="es-MX" dirty="0">
                <a:solidFill>
                  <a:srgbClr val="565656"/>
                </a:solidFill>
                <a:latin typeface="微软雅黑" panose="020B0503020204020204" pitchFamily="34" charset="-122"/>
                <a:ea typeface="微软雅黑" panose="020B0503020204020204" pitchFamily="34" charset="-122"/>
              </a:rPr>
            </a:br>
            <a:endParaRPr lang="es-MX" dirty="0"/>
          </a:p>
        </p:txBody>
      </p:sp>
      <p:pic>
        <p:nvPicPr>
          <p:cNvPr id="3074" name="Picture 2" descr="CromatÃ³grafo SK-3Q02">
            <a:extLst>
              <a:ext uri="{FF2B5EF4-FFF2-40B4-BE49-F238E27FC236}">
                <a16:creationId xmlns:a16="http://schemas.microsoft.com/office/drawing/2014/main" id="{52C7764C-4C2A-4DA7-9AA0-9161D1DA3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276600" cy="18298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E8AF54AA-868A-4316-9AEC-09437FF646FC}"/>
              </a:ext>
            </a:extLst>
          </p:cNvPr>
          <p:cNvGraphicFramePr>
            <a:graphicFrameLocks noGrp="1"/>
          </p:cNvGraphicFramePr>
          <p:nvPr>
            <p:extLst>
              <p:ext uri="{D42A27DB-BD31-4B8C-83A1-F6EECF244321}">
                <p14:modId xmlns:p14="http://schemas.microsoft.com/office/powerpoint/2010/main" val="1327621057"/>
              </p:ext>
            </p:extLst>
          </p:nvPr>
        </p:nvGraphicFramePr>
        <p:xfrm>
          <a:off x="152400" y="3352800"/>
          <a:ext cx="9829800" cy="3724616"/>
        </p:xfrm>
        <a:graphic>
          <a:graphicData uri="http://schemas.openxmlformats.org/drawingml/2006/table">
            <a:tbl>
              <a:tblPr/>
              <a:tblGrid>
                <a:gridCol w="9829800">
                  <a:extLst>
                    <a:ext uri="{9D8B030D-6E8A-4147-A177-3AD203B41FA5}">
                      <a16:colId xmlns:a16="http://schemas.microsoft.com/office/drawing/2014/main" val="3340617118"/>
                    </a:ext>
                  </a:extLst>
                </a:gridCol>
              </a:tblGrid>
              <a:tr h="2445244">
                <a:tc>
                  <a:txBody>
                    <a:bodyPr/>
                    <a:lstStyle/>
                    <a:p>
                      <a:r>
                        <a:rPr lang="es-MX" sz="1500" dirty="0">
                          <a:solidFill>
                            <a:srgbClr val="666666"/>
                          </a:solidFill>
                          <a:effectLst/>
                        </a:rPr>
                        <a:t>SK - El cromatógrafo de llama de hidrógeno 3Q02G fue especialmente diseñado para el análisis de gases de hidrocarburos separados del fluido de perforación en un sitio de exploración y perforación de petróleo y en un ambiente interior. El instrumento puede analizar los componentes del gas de hidrocarburo y el total de hidrocarburos e informar el petróleo y el gas a tiempo en el proceso de perforación.</a:t>
                      </a:r>
                    </a:p>
                    <a:p>
                      <a:r>
                        <a:rPr lang="es-MX" sz="1500" dirty="0">
                          <a:solidFill>
                            <a:srgbClr val="FF9400"/>
                          </a:solidFill>
                          <a:effectLst/>
                          <a:latin typeface="arial" panose="020B0604020202020204" pitchFamily="34" charset="0"/>
                        </a:rPr>
                        <a:t>●  </a:t>
                      </a:r>
                      <a:r>
                        <a:rPr lang="es-MX" sz="1500" dirty="0">
                          <a:solidFill>
                            <a:srgbClr val="666666"/>
                          </a:solidFill>
                          <a:effectLst/>
                          <a:latin typeface="arial" panose="020B0604020202020204" pitchFamily="34" charset="0"/>
                        </a:rPr>
                        <a:t>El contenido porcentual y el valor de salida del componente y el hidrocarburo total tienen relación de revestimiento y el valor de salida de las relaciones en las coordenadas de conteo, solo un punto de calibración, análisis cualitativo y cuantitativo son precisos </a:t>
                      </a:r>
                      <a:br>
                        <a:rPr lang="es-MX" sz="1500" dirty="0">
                          <a:solidFill>
                            <a:srgbClr val="666666"/>
                          </a:solidFill>
                          <a:effectLst/>
                          <a:latin typeface="arial" panose="020B0604020202020204" pitchFamily="34" charset="0"/>
                        </a:rPr>
                      </a:br>
                      <a:r>
                        <a:rPr lang="es-MX" sz="1500" dirty="0">
                          <a:solidFill>
                            <a:srgbClr val="FF9400"/>
                          </a:solidFill>
                          <a:effectLst/>
                          <a:latin typeface="arial" panose="020B0604020202020204" pitchFamily="34" charset="0"/>
                        </a:rPr>
                        <a:t>●  </a:t>
                      </a:r>
                      <a:r>
                        <a:rPr lang="es-MX" sz="1500" dirty="0">
                          <a:solidFill>
                            <a:srgbClr val="666666"/>
                          </a:solidFill>
                          <a:effectLst/>
                          <a:latin typeface="arial" panose="020B0604020202020204" pitchFamily="34" charset="0"/>
                        </a:rPr>
                        <a:t>Buena repetibilidad y resistencia a la vibración, no es necesario depurar después transporte de larga distancia </a:t>
                      </a:r>
                      <a:br>
                        <a:rPr lang="es-MX" sz="1500" dirty="0">
                          <a:solidFill>
                            <a:srgbClr val="666666"/>
                          </a:solidFill>
                          <a:effectLst/>
                          <a:latin typeface="arial" panose="020B0604020202020204" pitchFamily="34" charset="0"/>
                        </a:rPr>
                      </a:br>
                      <a:r>
                        <a:rPr lang="es-MX" sz="1500" dirty="0">
                          <a:solidFill>
                            <a:srgbClr val="FF9400"/>
                          </a:solidFill>
                          <a:effectLst/>
                          <a:latin typeface="arial" panose="020B0604020202020204" pitchFamily="34" charset="0"/>
                        </a:rPr>
                        <a:t>●  </a:t>
                      </a:r>
                      <a:r>
                        <a:rPr lang="es-MX" sz="1500" dirty="0">
                          <a:solidFill>
                            <a:srgbClr val="666666"/>
                          </a:solidFill>
                          <a:effectLst/>
                          <a:latin typeface="arial" panose="020B0604020202020204" pitchFamily="34" charset="0"/>
                        </a:rPr>
                        <a:t>Columna cromatográfica mejorada, complete el análisis del C1 ~ C5 en 3 minutos y complete la función inversa, tiempo de retención C1 / C2 durante 5 segundos, la eficiencia de separación sea superior a otros modelos </a:t>
                      </a:r>
                      <a:br>
                        <a:rPr lang="es-MX" sz="1500" dirty="0">
                          <a:solidFill>
                            <a:srgbClr val="666666"/>
                          </a:solidFill>
                          <a:effectLst/>
                          <a:latin typeface="arial" panose="020B0604020202020204" pitchFamily="34" charset="0"/>
                        </a:rPr>
                      </a:br>
                      <a:r>
                        <a:rPr lang="es-MX" sz="1500" dirty="0">
                          <a:solidFill>
                            <a:srgbClr val="FF9400"/>
                          </a:solidFill>
                          <a:effectLst/>
                          <a:latin typeface="arial" panose="020B0604020202020204" pitchFamily="34" charset="0"/>
                        </a:rPr>
                        <a:t>●  </a:t>
                      </a:r>
                      <a:r>
                        <a:rPr lang="es-MX" sz="1500" dirty="0">
                          <a:solidFill>
                            <a:srgbClr val="666666"/>
                          </a:solidFill>
                          <a:effectLst/>
                          <a:latin typeface="arial" panose="020B0604020202020204" pitchFamily="34" charset="0"/>
                        </a:rPr>
                        <a:t>Puede calibrar hidrocarburos totales y componentes al mismo tiempo con 100 ml de muestra, conveniente para el usuario </a:t>
                      </a:r>
                      <a:br>
                        <a:rPr lang="es-MX" sz="1500" dirty="0">
                          <a:solidFill>
                            <a:srgbClr val="666666"/>
                          </a:solidFill>
                          <a:effectLst/>
                          <a:latin typeface="arial" panose="020B0604020202020204" pitchFamily="34" charset="0"/>
                        </a:rPr>
                      </a:br>
                      <a:r>
                        <a:rPr lang="es-MX" sz="1500" dirty="0">
                          <a:solidFill>
                            <a:srgbClr val="FF9400"/>
                          </a:solidFill>
                          <a:effectLst/>
                          <a:latin typeface="arial" panose="020B0604020202020204" pitchFamily="34" charset="0"/>
                        </a:rPr>
                        <a:t>●  </a:t>
                      </a:r>
                      <a:r>
                        <a:rPr lang="es-MX" sz="1500" dirty="0">
                          <a:solidFill>
                            <a:srgbClr val="666666"/>
                          </a:solidFill>
                          <a:effectLst/>
                          <a:latin typeface="arial" panose="020B0604020202020204" pitchFamily="34" charset="0"/>
                        </a:rPr>
                        <a:t>Gran pantalla LCD </a:t>
                      </a:r>
                      <a:br>
                        <a:rPr lang="es-MX" sz="1500" dirty="0">
                          <a:solidFill>
                            <a:srgbClr val="666666"/>
                          </a:solidFill>
                          <a:effectLst/>
                          <a:latin typeface="arial" panose="020B0604020202020204" pitchFamily="34" charset="0"/>
                        </a:rPr>
                      </a:br>
                      <a:r>
                        <a:rPr lang="es-MX" sz="1500" dirty="0">
                          <a:solidFill>
                            <a:srgbClr val="FF9400"/>
                          </a:solidFill>
                          <a:effectLst/>
                          <a:latin typeface="arial" panose="020B0604020202020204" pitchFamily="34" charset="0"/>
                        </a:rPr>
                        <a:t>●  </a:t>
                      </a:r>
                      <a:r>
                        <a:rPr lang="es-MX" sz="1500" dirty="0">
                          <a:solidFill>
                            <a:srgbClr val="666666"/>
                          </a:solidFill>
                          <a:effectLst/>
                          <a:latin typeface="arial" panose="020B0604020202020204" pitchFamily="34" charset="0"/>
                        </a:rPr>
                        <a:t>Diversa interfaz: registrador / integrador / RS232 / puerto paralelo, puede conectar varios dispositivo o comunicarse con la computadora directamente </a:t>
                      </a:r>
                      <a:br>
                        <a:rPr lang="es-MX" sz="1500" dirty="0">
                          <a:solidFill>
                            <a:srgbClr val="666666"/>
                          </a:solidFill>
                          <a:effectLst/>
                          <a:latin typeface="arial" panose="020B0604020202020204" pitchFamily="34" charset="0"/>
                        </a:rPr>
                      </a:br>
                      <a:r>
                        <a:rPr lang="es-MX" sz="1500" dirty="0">
                          <a:solidFill>
                            <a:srgbClr val="FF9400"/>
                          </a:solidFill>
                          <a:effectLst/>
                          <a:latin typeface="arial" panose="020B0604020202020204" pitchFamily="34" charset="0"/>
                        </a:rPr>
                        <a:t>●  </a:t>
                      </a:r>
                      <a:r>
                        <a:rPr lang="es-MX" sz="1500" dirty="0">
                          <a:solidFill>
                            <a:srgbClr val="666666"/>
                          </a:solidFill>
                          <a:effectLst/>
                          <a:latin typeface="arial" panose="020B0604020202020204" pitchFamily="34" charset="0"/>
                        </a:rPr>
                        <a:t>Disposición racional, estructura compacta, operación fácil</a:t>
                      </a:r>
                    </a:p>
                  </a:txBody>
                  <a:tcPr marL="67016" marR="67016" marT="33508" marB="33508" anchor="ctr">
                    <a:lnL>
                      <a:noFill/>
                    </a:lnL>
                    <a:lnR>
                      <a:noFill/>
                    </a:lnR>
                    <a:lnT>
                      <a:noFill/>
                    </a:lnT>
                    <a:lnB>
                      <a:noFill/>
                    </a:lnB>
                  </a:tcPr>
                </a:tc>
                <a:extLst>
                  <a:ext uri="{0D108BD9-81ED-4DB2-BD59-A6C34878D82A}">
                    <a16:rowId xmlns:a16="http://schemas.microsoft.com/office/drawing/2014/main" val="1498239114"/>
                  </a:ext>
                </a:extLst>
              </a:tr>
            </a:tbl>
          </a:graphicData>
        </a:graphic>
      </p:graphicFrame>
      <p:pic>
        <p:nvPicPr>
          <p:cNvPr id="6" name="Imagen 5">
            <a:extLst>
              <a:ext uri="{FF2B5EF4-FFF2-40B4-BE49-F238E27FC236}">
                <a16:creationId xmlns:a16="http://schemas.microsoft.com/office/drawing/2014/main" id="{368E69FE-C975-4045-A383-1B29AAF59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101254"/>
            <a:ext cx="2438400" cy="2189220"/>
          </a:xfrm>
          <a:prstGeom prst="rect">
            <a:avLst/>
          </a:prstGeom>
          <a:effectLst>
            <a:softEdge rad="38100"/>
          </a:effectLst>
        </p:spPr>
      </p:pic>
    </p:spTree>
    <p:extLst>
      <p:ext uri="{BB962C8B-B14F-4D97-AF65-F5344CB8AC3E}">
        <p14:creationId xmlns:p14="http://schemas.microsoft.com/office/powerpoint/2010/main" val="47036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344E353-048E-48F8-9327-CBF3074E5048}"/>
              </a:ext>
            </a:extLst>
          </p:cNvPr>
          <p:cNvSpPr/>
          <p:nvPr/>
        </p:nvSpPr>
        <p:spPr>
          <a:xfrm>
            <a:off x="381000" y="457200"/>
            <a:ext cx="9296400" cy="1815882"/>
          </a:xfrm>
          <a:prstGeom prst="rect">
            <a:avLst/>
          </a:prstGeom>
        </p:spPr>
        <p:txBody>
          <a:bodyPr wrap="square">
            <a:spAutoFit/>
          </a:bodyPr>
          <a:lstStyle/>
          <a:p>
            <a:r>
              <a:rPr lang="es-MX" sz="2000" b="1" dirty="0">
                <a:solidFill>
                  <a:schemeClr val="accent1"/>
                </a:solidFill>
              </a:rPr>
              <a:t>SKY1001-I Flash Point -  automático y punto de prueba de fuego de productos petrolíferos</a:t>
            </a:r>
          </a:p>
          <a:p>
            <a:endParaRPr lang="es-MX" b="1" dirty="0">
              <a:solidFill>
                <a:srgbClr val="0070C0"/>
              </a:solidFill>
            </a:endParaRPr>
          </a:p>
          <a:p>
            <a:endParaRPr lang="es-MX" b="1" dirty="0"/>
          </a:p>
          <a:p>
            <a:br>
              <a:rPr lang="es-MX" dirty="0">
                <a:solidFill>
                  <a:srgbClr val="565656"/>
                </a:solidFill>
                <a:latin typeface="微软雅黑" panose="020B0503020204020204" pitchFamily="34" charset="-122"/>
                <a:ea typeface="微软雅黑" panose="020B0503020204020204" pitchFamily="34" charset="-122"/>
              </a:rPr>
            </a:br>
            <a:endParaRPr lang="es-MX" dirty="0"/>
          </a:p>
        </p:txBody>
      </p:sp>
      <p:pic>
        <p:nvPicPr>
          <p:cNvPr id="1026" name="Picture 2" descr="SKY1001-I Flash automÃ¡tico y punto de prueba de fuego de productos petrolÃ­feros">
            <a:extLst>
              <a:ext uri="{FF2B5EF4-FFF2-40B4-BE49-F238E27FC236}">
                <a16:creationId xmlns:a16="http://schemas.microsoft.com/office/drawing/2014/main" id="{9B3FC84D-320E-4C1E-B680-E38C66E7C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3990975" cy="2228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CA79EAF-88B8-4D7D-94C8-92A2EF764465}"/>
              </a:ext>
            </a:extLst>
          </p:cNvPr>
          <p:cNvSpPr/>
          <p:nvPr/>
        </p:nvSpPr>
        <p:spPr>
          <a:xfrm>
            <a:off x="76200" y="3733800"/>
            <a:ext cx="9753600" cy="3970318"/>
          </a:xfrm>
          <a:prstGeom prst="rect">
            <a:avLst/>
          </a:prstGeom>
        </p:spPr>
        <p:txBody>
          <a:bodyPr wrap="square">
            <a:spAutoFit/>
          </a:bodyPr>
          <a:lstStyle/>
          <a:p>
            <a:r>
              <a:rPr lang="es-MX" sz="1400" dirty="0">
                <a:solidFill>
                  <a:srgbClr val="666666"/>
                </a:solidFill>
                <a:latin typeface="arial" panose="020B0604020202020204" pitchFamily="34" charset="0"/>
              </a:rPr>
              <a:t>SKY1001-I cumple con GB / T3536, ISO2592, ASTM D92 para probar el flash y el punto de ignición de productos derivados del petróleo. El instrumento se aplica a muestras de aceite lubricante líquido y de alta viscosidad, pero no al aceite combustible y muestras con punto de inflamación abierto inferior a 79 ℃. El comprobador puede ser sensible para detectar el punto de inflamación y el punto de incendio, con una operación y configuración de datos sencillas. El usuario final puede elegir el modo de punto de inflamación o el modo de punto de incendio. El resultado de la prueba es más precisión a través de la calibración de la presión atmosférica.</a:t>
            </a:r>
          </a:p>
          <a:p>
            <a:r>
              <a:rPr lang="es-MX" sz="1400" dirty="0">
                <a:solidFill>
                  <a:srgbClr val="FF9400"/>
                </a:solidFill>
                <a:latin typeface="arial" panose="020B0604020202020204" pitchFamily="34" charset="0"/>
              </a:rPr>
              <a:t>● El  </a:t>
            </a:r>
            <a:r>
              <a:rPr lang="es-MX" sz="1400" dirty="0">
                <a:solidFill>
                  <a:srgbClr val="666666"/>
                </a:solidFill>
                <a:latin typeface="arial" panose="020B0604020202020204" pitchFamily="34" charset="0"/>
              </a:rPr>
              <a:t>sistema de detección de anillo de iones captura el punto de inflamación y el punto de disparo automáticamente.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El  </a:t>
            </a:r>
            <a:r>
              <a:rPr lang="es-MX" sz="1400" dirty="0">
                <a:solidFill>
                  <a:srgbClr val="666666"/>
                </a:solidFill>
                <a:latin typeface="arial" panose="020B0604020202020204" pitchFamily="34" charset="0"/>
              </a:rPr>
              <a:t>anillo de iones puede desmontarse y limpiarse fácilmente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Control por microprocesador; configuración de tecla táctil ligera; pantalla LCD de alto brillo; informe de fallas del sistema automáticamente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Función automática del brazo elevador; brazo de elevación artificial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Conectarse a la impresora para imprimir el resultado de la prueba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Guardar 500 resultados de prueba para verificar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Función de presión atmosférica ambiental para probar la corrección de datos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Modo de punto de incendio con función de extinción de incendios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El sistema de escape fuerte se activa automáticamente después de la prueba; la temperatura del instrumento puede enfriarse pronto. </a:t>
            </a:r>
            <a:br>
              <a:rPr lang="es-MX" sz="1400" dirty="0">
                <a:solidFill>
                  <a:srgbClr val="666666"/>
                </a:solidFill>
                <a:latin typeface="arial" panose="020B0604020202020204" pitchFamily="34" charset="0"/>
              </a:rPr>
            </a:br>
            <a:r>
              <a:rPr lang="es-MX" sz="1400" dirty="0">
                <a:solidFill>
                  <a:srgbClr val="FF9400"/>
                </a:solidFill>
                <a:latin typeface="arial" panose="020B0604020202020204" pitchFamily="34" charset="0"/>
              </a:rPr>
              <a:t>●  </a:t>
            </a:r>
            <a:r>
              <a:rPr lang="es-MX" sz="1400" dirty="0">
                <a:solidFill>
                  <a:srgbClr val="666666"/>
                </a:solidFill>
                <a:latin typeface="arial" panose="020B0604020202020204" pitchFamily="34" charset="0"/>
              </a:rPr>
              <a:t>Prueba de salida de datos a través del puerto serie directamente</a:t>
            </a:r>
            <a:endParaRPr lang="es-MX" sz="1400" b="0" i="0" dirty="0">
              <a:solidFill>
                <a:srgbClr val="666666"/>
              </a:solidFill>
              <a:effectLst/>
              <a:latin typeface="arial" panose="020B0604020202020204" pitchFamily="34" charset="0"/>
            </a:endParaRPr>
          </a:p>
        </p:txBody>
      </p:sp>
      <p:pic>
        <p:nvPicPr>
          <p:cNvPr id="5" name="Imagen 4">
            <a:extLst>
              <a:ext uri="{FF2B5EF4-FFF2-40B4-BE49-F238E27FC236}">
                <a16:creationId xmlns:a16="http://schemas.microsoft.com/office/drawing/2014/main" id="{A68C8106-670E-49E6-BE1C-70B07C759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9354" y="1058056"/>
            <a:ext cx="2438400" cy="2189220"/>
          </a:xfrm>
          <a:prstGeom prst="rect">
            <a:avLst/>
          </a:prstGeom>
          <a:effectLst>
            <a:softEdge rad="38100"/>
          </a:effectLst>
        </p:spPr>
      </p:pic>
    </p:spTree>
    <p:extLst>
      <p:ext uri="{BB962C8B-B14F-4D97-AF65-F5344CB8AC3E}">
        <p14:creationId xmlns:p14="http://schemas.microsoft.com/office/powerpoint/2010/main" val="207939072"/>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11936</TotalTime>
  <Words>821</Words>
  <Application>Microsoft Office PowerPoint</Application>
  <PresentationFormat>Personalizado</PresentationFormat>
  <Paragraphs>113</Paragraphs>
  <Slides>21</Slides>
  <Notes>1</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21</vt:i4>
      </vt:variant>
    </vt:vector>
  </HeadingPairs>
  <TitlesOfParts>
    <vt:vector size="33" baseType="lpstr">
      <vt:lpstr>微软雅黑</vt:lpstr>
      <vt:lpstr>Arial</vt:lpstr>
      <vt:lpstr>Arial</vt:lpstr>
      <vt:lpstr>Calibri</vt:lpstr>
      <vt:lpstr>Calibri Light</vt:lpstr>
      <vt:lpstr>Cambria</vt:lpstr>
      <vt:lpstr>Segoe UI Symbol</vt:lpstr>
      <vt:lpstr>sinkin_sans400_regular</vt:lpstr>
      <vt:lpstr>Tw Cen MT</vt:lpstr>
      <vt:lpstr>Tw Cen MT Condensed</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Abdi Ariel Villaseca Roman</dc:creator>
  <cp:lastModifiedBy>mily ambrocio</cp:lastModifiedBy>
  <cp:revision>90</cp:revision>
  <dcterms:modified xsi:type="dcterms:W3CDTF">2019-02-06T15:40:37Z</dcterms:modified>
</cp:coreProperties>
</file>